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64" r:id="rId2"/>
    <p:sldId id="257" r:id="rId3"/>
    <p:sldId id="259" r:id="rId4"/>
    <p:sldId id="260" r:id="rId5"/>
    <p:sldId id="261" r:id="rId6"/>
    <p:sldId id="262" r:id="rId7"/>
    <p:sldId id="263" r:id="rId8"/>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73" autoAdjust="0"/>
    <p:restoredTop sz="89988" autoAdjust="0"/>
  </p:normalViewPr>
  <p:slideViewPr>
    <p:cSldViewPr snapToGrid="0">
      <p:cViewPr varScale="1">
        <p:scale>
          <a:sx n="66" d="100"/>
          <a:sy n="66" d="100"/>
        </p:scale>
        <p:origin x="259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How easy was the task? </a:t>
            </a:r>
          </a:p>
        </c:rich>
      </c:tx>
      <c:layout>
        <c:manualLayout>
          <c:xMode val="edge"/>
          <c:yMode val="edge"/>
          <c:x val="0.31342130252969719"/>
          <c:y val="5.320673203413944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Sheet1!$P$1</c:f>
              <c:strCache>
                <c:ptCount val="1"/>
                <c:pt idx="0">
                  <c:v>Task 1</c:v>
                </c:pt>
              </c:strCache>
            </c:strRef>
          </c:tx>
          <c:spPr>
            <a:solidFill>
              <a:schemeClr val="accent1"/>
            </a:solidFill>
            <a:ln>
              <a:noFill/>
            </a:ln>
            <a:effectLst/>
          </c:spPr>
          <c:invertIfNegative val="0"/>
          <c:cat>
            <c:strRef>
              <c:f>Sheet1!$O$2:$O$5</c:f>
              <c:strCache>
                <c:ptCount val="4"/>
                <c:pt idx="0">
                  <c:v>Participant 1</c:v>
                </c:pt>
                <c:pt idx="1">
                  <c:v>Participant 2</c:v>
                </c:pt>
                <c:pt idx="2">
                  <c:v>Participant 3</c:v>
                </c:pt>
                <c:pt idx="3">
                  <c:v>Participant 4</c:v>
                </c:pt>
              </c:strCache>
            </c:strRef>
          </c:cat>
          <c:val>
            <c:numRef>
              <c:f>Sheet1!$P$2:$P$5</c:f>
              <c:numCache>
                <c:formatCode>General</c:formatCode>
                <c:ptCount val="4"/>
                <c:pt idx="0">
                  <c:v>5</c:v>
                </c:pt>
                <c:pt idx="1">
                  <c:v>6</c:v>
                </c:pt>
                <c:pt idx="2">
                  <c:v>5</c:v>
                </c:pt>
                <c:pt idx="3">
                  <c:v>6</c:v>
                </c:pt>
              </c:numCache>
            </c:numRef>
          </c:val>
          <c:extLst>
            <c:ext xmlns:c16="http://schemas.microsoft.com/office/drawing/2014/chart" uri="{C3380CC4-5D6E-409C-BE32-E72D297353CC}">
              <c16:uniqueId val="{00000000-A66E-4589-A503-E3887686CA26}"/>
            </c:ext>
          </c:extLst>
        </c:ser>
        <c:ser>
          <c:idx val="1"/>
          <c:order val="1"/>
          <c:tx>
            <c:strRef>
              <c:f>Sheet1!$Q$1</c:f>
              <c:strCache>
                <c:ptCount val="1"/>
                <c:pt idx="0">
                  <c:v>Task 2</c:v>
                </c:pt>
              </c:strCache>
            </c:strRef>
          </c:tx>
          <c:spPr>
            <a:solidFill>
              <a:schemeClr val="accent2"/>
            </a:solidFill>
            <a:ln>
              <a:noFill/>
            </a:ln>
            <a:effectLst/>
          </c:spPr>
          <c:invertIfNegative val="0"/>
          <c:cat>
            <c:strRef>
              <c:f>Sheet1!$O$2:$O$5</c:f>
              <c:strCache>
                <c:ptCount val="4"/>
                <c:pt idx="0">
                  <c:v>Participant 1</c:v>
                </c:pt>
                <c:pt idx="1">
                  <c:v>Participant 2</c:v>
                </c:pt>
                <c:pt idx="2">
                  <c:v>Participant 3</c:v>
                </c:pt>
                <c:pt idx="3">
                  <c:v>Participant 4</c:v>
                </c:pt>
              </c:strCache>
            </c:strRef>
          </c:cat>
          <c:val>
            <c:numRef>
              <c:f>Sheet1!$Q$2:$Q$5</c:f>
              <c:numCache>
                <c:formatCode>General</c:formatCode>
                <c:ptCount val="4"/>
                <c:pt idx="0">
                  <c:v>6</c:v>
                </c:pt>
                <c:pt idx="1">
                  <c:v>7</c:v>
                </c:pt>
                <c:pt idx="2">
                  <c:v>7</c:v>
                </c:pt>
                <c:pt idx="3">
                  <c:v>7</c:v>
                </c:pt>
              </c:numCache>
            </c:numRef>
          </c:val>
          <c:extLst>
            <c:ext xmlns:c16="http://schemas.microsoft.com/office/drawing/2014/chart" uri="{C3380CC4-5D6E-409C-BE32-E72D297353CC}">
              <c16:uniqueId val="{00000001-A66E-4589-A503-E3887686CA26}"/>
            </c:ext>
          </c:extLst>
        </c:ser>
        <c:ser>
          <c:idx val="2"/>
          <c:order val="2"/>
          <c:tx>
            <c:strRef>
              <c:f>Sheet1!$R$1</c:f>
              <c:strCache>
                <c:ptCount val="1"/>
                <c:pt idx="0">
                  <c:v>Task 3</c:v>
                </c:pt>
              </c:strCache>
            </c:strRef>
          </c:tx>
          <c:spPr>
            <a:solidFill>
              <a:schemeClr val="accent3">
                <a:lumMod val="75000"/>
              </a:schemeClr>
            </a:solidFill>
            <a:ln>
              <a:noFill/>
            </a:ln>
            <a:effectLst/>
          </c:spPr>
          <c:invertIfNegative val="0"/>
          <c:cat>
            <c:strRef>
              <c:f>Sheet1!$O$2:$O$5</c:f>
              <c:strCache>
                <c:ptCount val="4"/>
                <c:pt idx="0">
                  <c:v>Participant 1</c:v>
                </c:pt>
                <c:pt idx="1">
                  <c:v>Participant 2</c:v>
                </c:pt>
                <c:pt idx="2">
                  <c:v>Participant 3</c:v>
                </c:pt>
                <c:pt idx="3">
                  <c:v>Participant 4</c:v>
                </c:pt>
              </c:strCache>
            </c:strRef>
          </c:cat>
          <c:val>
            <c:numRef>
              <c:f>Sheet1!$R$2:$R$5</c:f>
              <c:numCache>
                <c:formatCode>General</c:formatCode>
                <c:ptCount val="4"/>
                <c:pt idx="0">
                  <c:v>6</c:v>
                </c:pt>
                <c:pt idx="1">
                  <c:v>6</c:v>
                </c:pt>
                <c:pt idx="2">
                  <c:v>7</c:v>
                </c:pt>
                <c:pt idx="3">
                  <c:v>7</c:v>
                </c:pt>
              </c:numCache>
            </c:numRef>
          </c:val>
          <c:extLst>
            <c:ext xmlns:c16="http://schemas.microsoft.com/office/drawing/2014/chart" uri="{C3380CC4-5D6E-409C-BE32-E72D297353CC}">
              <c16:uniqueId val="{00000002-A66E-4589-A503-E3887686CA26}"/>
            </c:ext>
          </c:extLst>
        </c:ser>
        <c:dLbls>
          <c:showLegendKey val="0"/>
          <c:showVal val="0"/>
          <c:showCatName val="0"/>
          <c:showSerName val="0"/>
          <c:showPercent val="0"/>
          <c:showBubbleSize val="0"/>
        </c:dLbls>
        <c:gapWidth val="219"/>
        <c:overlap val="-27"/>
        <c:axId val="97587823"/>
        <c:axId val="1155035760"/>
      </c:barChart>
      <c:catAx>
        <c:axId val="975878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Participants</a:t>
                </a:r>
              </a:p>
            </c:rich>
          </c:tx>
          <c:layout>
            <c:manualLayout>
              <c:xMode val="edge"/>
              <c:yMode val="edge"/>
              <c:x val="0.4637134058522232"/>
              <c:y val="0.7228985016649098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5035760"/>
        <c:crosses val="autoZero"/>
        <c:auto val="1"/>
        <c:lblAlgn val="ctr"/>
        <c:lblOffset val="100"/>
        <c:noMultiLvlLbl val="0"/>
      </c:catAx>
      <c:valAx>
        <c:axId val="1155035760"/>
        <c:scaling>
          <c:orientation val="minMax"/>
          <c:max val="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Ratinfg</a:t>
                </a:r>
                <a:r>
                  <a:rPr lang="en-US" baseline="0"/>
                  <a:t> Scale (0-7)</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587823"/>
        <c:crosses val="autoZero"/>
        <c:crossBetween val="between"/>
      </c:valAx>
      <c:spPr>
        <a:noFill/>
        <a:ln>
          <a:noFill/>
        </a:ln>
        <a:effectLst/>
      </c:spPr>
    </c:plotArea>
    <c:legend>
      <c:legendPos val="b"/>
      <c:layout>
        <c:manualLayout>
          <c:xMode val="edge"/>
          <c:yMode val="edge"/>
          <c:x val="1.7748055423993638E-2"/>
          <c:y val="0.72931012235034676"/>
          <c:w val="0.36904755456792993"/>
          <c:h val="8.97869887335792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Sheet1!$C$10</c:f>
              <c:strCache>
                <c:ptCount val="1"/>
                <c:pt idx="0">
                  <c:v>Error Rate</c:v>
                </c:pt>
              </c:strCache>
            </c:strRef>
          </c:tx>
          <c:spPr>
            <a:solidFill>
              <a:schemeClr val="accent1"/>
            </a:solidFill>
            <a:ln>
              <a:noFill/>
            </a:ln>
            <a:effectLst/>
          </c:spPr>
          <c:invertIfNegative val="0"/>
          <c:cat>
            <c:strRef>
              <c:f>Sheet1!$B$11:$B$13</c:f>
              <c:strCache>
                <c:ptCount val="3"/>
                <c:pt idx="0">
                  <c:v>Task 1 </c:v>
                </c:pt>
                <c:pt idx="1">
                  <c:v>Task 2</c:v>
                </c:pt>
                <c:pt idx="2">
                  <c:v>Task 3</c:v>
                </c:pt>
              </c:strCache>
            </c:strRef>
          </c:cat>
          <c:val>
            <c:numRef>
              <c:f>Sheet1!$C$11:$C$13</c:f>
              <c:numCache>
                <c:formatCode>General</c:formatCode>
                <c:ptCount val="3"/>
                <c:pt idx="0">
                  <c:v>3</c:v>
                </c:pt>
                <c:pt idx="1">
                  <c:v>1</c:v>
                </c:pt>
                <c:pt idx="2">
                  <c:v>0</c:v>
                </c:pt>
              </c:numCache>
            </c:numRef>
          </c:val>
          <c:extLst>
            <c:ext xmlns:c16="http://schemas.microsoft.com/office/drawing/2014/chart" uri="{C3380CC4-5D6E-409C-BE32-E72D297353CC}">
              <c16:uniqueId val="{00000000-B0E1-452A-8ADC-FB8202585C88}"/>
            </c:ext>
          </c:extLst>
        </c:ser>
        <c:dLbls>
          <c:showLegendKey val="0"/>
          <c:showVal val="0"/>
          <c:showCatName val="0"/>
          <c:showSerName val="0"/>
          <c:showPercent val="0"/>
          <c:showBubbleSize val="0"/>
        </c:dLbls>
        <c:gapWidth val="219"/>
        <c:overlap val="-27"/>
        <c:axId val="1115213263"/>
        <c:axId val="1106459471"/>
      </c:barChart>
      <c:catAx>
        <c:axId val="1115213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Tasks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6459471"/>
        <c:crosses val="autoZero"/>
        <c:auto val="1"/>
        <c:lblAlgn val="ctr"/>
        <c:lblOffset val="100"/>
        <c:noMultiLvlLbl val="0"/>
      </c:catAx>
      <c:valAx>
        <c:axId val="1106459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a:t>
                </a:r>
                <a:r>
                  <a:rPr lang="en-US" baseline="0"/>
                  <a:t> Errors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5213263"/>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 taken to complete tasks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Sheet1!$C$37</c:f>
              <c:strCache>
                <c:ptCount val="1"/>
                <c:pt idx="0">
                  <c:v>Time taken</c:v>
                </c:pt>
              </c:strCache>
            </c:strRef>
          </c:tx>
          <c:spPr>
            <a:solidFill>
              <a:schemeClr val="accent1"/>
            </a:solidFill>
            <a:ln>
              <a:noFill/>
            </a:ln>
            <a:effectLst/>
          </c:spPr>
          <c:invertIfNegative val="0"/>
          <c:cat>
            <c:strRef>
              <c:f>Sheet1!$B$38:$B$40</c:f>
              <c:strCache>
                <c:ptCount val="3"/>
                <c:pt idx="0">
                  <c:v>Task 1 </c:v>
                </c:pt>
                <c:pt idx="1">
                  <c:v>Task 2</c:v>
                </c:pt>
                <c:pt idx="2">
                  <c:v>Task 3</c:v>
                </c:pt>
              </c:strCache>
            </c:strRef>
          </c:cat>
          <c:val>
            <c:numRef>
              <c:f>Sheet1!$C$38:$C$40</c:f>
              <c:numCache>
                <c:formatCode>General</c:formatCode>
                <c:ptCount val="3"/>
                <c:pt idx="0">
                  <c:v>8</c:v>
                </c:pt>
                <c:pt idx="1">
                  <c:v>6.666666666666667</c:v>
                </c:pt>
                <c:pt idx="2">
                  <c:v>9.6666666666666661</c:v>
                </c:pt>
              </c:numCache>
            </c:numRef>
          </c:val>
          <c:extLst>
            <c:ext xmlns:c16="http://schemas.microsoft.com/office/drawing/2014/chart" uri="{C3380CC4-5D6E-409C-BE32-E72D297353CC}">
              <c16:uniqueId val="{00000000-5B81-4A9F-A7EB-743F8DD82A1B}"/>
            </c:ext>
          </c:extLst>
        </c:ser>
        <c:dLbls>
          <c:showLegendKey val="0"/>
          <c:showVal val="0"/>
          <c:showCatName val="0"/>
          <c:showSerName val="0"/>
          <c:showPercent val="0"/>
          <c:showBubbleSize val="0"/>
        </c:dLbls>
        <c:gapWidth val="219"/>
        <c:overlap val="-27"/>
        <c:axId val="97593103"/>
        <c:axId val="1106458975"/>
      </c:barChart>
      <c:catAx>
        <c:axId val="9759310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Tasks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6458975"/>
        <c:crosses val="autoZero"/>
        <c:auto val="1"/>
        <c:lblAlgn val="ctr"/>
        <c:lblOffset val="100"/>
        <c:noMultiLvlLbl val="0"/>
      </c:catAx>
      <c:valAx>
        <c:axId val="11064589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a:t>
                </a:r>
                <a:r>
                  <a:rPr lang="en-US" baseline="0" dirty="0"/>
                  <a:t> taken (s)</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GB"/>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593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FA5F6C-EA55-4FF6-86C8-E958D44BC890}" type="datetimeFigureOut">
              <a:rPr lang="en-GB" smtClean="0"/>
              <a:t>02/02/2025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7CDF6-C20C-4A46-B4DB-3E1700DD9A06}" type="slidenum">
              <a:rPr lang="en-GB" smtClean="0"/>
              <a:t>‹#›</a:t>
            </a:fld>
            <a:endParaRPr lang="en-GB"/>
          </a:p>
        </p:txBody>
      </p:sp>
    </p:spTree>
    <p:extLst>
      <p:ext uri="{BB962C8B-B14F-4D97-AF65-F5344CB8AC3E}">
        <p14:creationId xmlns:p14="http://schemas.microsoft.com/office/powerpoint/2010/main" val="973055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F7CDF6-C20C-4A46-B4DB-3E1700DD9A06}" type="slidenum">
              <a:rPr lang="en-GB" smtClean="0"/>
              <a:t>1</a:t>
            </a:fld>
            <a:endParaRPr lang="en-GB"/>
          </a:p>
        </p:txBody>
      </p:sp>
    </p:spTree>
    <p:extLst>
      <p:ext uri="{BB962C8B-B14F-4D97-AF65-F5344CB8AC3E}">
        <p14:creationId xmlns:p14="http://schemas.microsoft.com/office/powerpoint/2010/main" val="137016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F7CDF6-C20C-4A46-B4DB-3E1700DD9A06}" type="slidenum">
              <a:rPr lang="en-GB" smtClean="0"/>
              <a:t>4</a:t>
            </a:fld>
            <a:endParaRPr lang="en-GB"/>
          </a:p>
        </p:txBody>
      </p:sp>
    </p:spTree>
    <p:extLst>
      <p:ext uri="{BB962C8B-B14F-4D97-AF65-F5344CB8AC3E}">
        <p14:creationId xmlns:p14="http://schemas.microsoft.com/office/powerpoint/2010/main" val="190249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F7CDF6-C20C-4A46-B4DB-3E1700DD9A06}" type="slidenum">
              <a:rPr lang="en-GB" smtClean="0"/>
              <a:t>5</a:t>
            </a:fld>
            <a:endParaRPr lang="en-GB"/>
          </a:p>
        </p:txBody>
      </p:sp>
    </p:spTree>
    <p:extLst>
      <p:ext uri="{BB962C8B-B14F-4D97-AF65-F5344CB8AC3E}">
        <p14:creationId xmlns:p14="http://schemas.microsoft.com/office/powerpoint/2010/main" val="263595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F7CDF6-C20C-4A46-B4DB-3E1700DD9A06}" type="slidenum">
              <a:rPr lang="en-GB" smtClean="0"/>
              <a:t>7</a:t>
            </a:fld>
            <a:endParaRPr lang="en-GB"/>
          </a:p>
        </p:txBody>
      </p:sp>
    </p:spTree>
    <p:extLst>
      <p:ext uri="{BB962C8B-B14F-4D97-AF65-F5344CB8AC3E}">
        <p14:creationId xmlns:p14="http://schemas.microsoft.com/office/powerpoint/2010/main" val="237119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GB"/>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0F35955-9297-41B2-A8F2-A396CD7B4E8A}" type="datetimeFigureOut">
              <a:rPr lang="en-GB" smtClean="0"/>
              <a:t>02/02/2025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479814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0F35955-9297-41B2-A8F2-A396CD7B4E8A}" type="datetimeFigureOut">
              <a:rPr lang="en-GB" smtClean="0"/>
              <a:t>02/02/2025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333380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0F35955-9297-41B2-A8F2-A396CD7B4E8A}" type="datetimeFigureOut">
              <a:rPr lang="en-GB" smtClean="0"/>
              <a:t>02/02/2025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1250793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0F35955-9297-41B2-A8F2-A396CD7B4E8A}" type="datetimeFigureOut">
              <a:rPr lang="en-GB" smtClean="0"/>
              <a:t>02/02/2025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303396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GB"/>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0F35955-9297-41B2-A8F2-A396CD7B4E8A}" type="datetimeFigureOut">
              <a:rPr lang="en-GB" smtClean="0"/>
              <a:t>02/02/2025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3313346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0F35955-9297-41B2-A8F2-A396CD7B4E8A}" type="datetimeFigureOut">
              <a:rPr lang="en-GB" smtClean="0"/>
              <a:t>02/02/2025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3843445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0F35955-9297-41B2-A8F2-A396CD7B4E8A}" type="datetimeFigureOut">
              <a:rPr lang="en-GB" smtClean="0"/>
              <a:t>02/02/2025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3587144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0F35955-9297-41B2-A8F2-A396CD7B4E8A}" type="datetimeFigureOut">
              <a:rPr lang="en-GB" smtClean="0"/>
              <a:t>02/02/2025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1668493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F35955-9297-41B2-A8F2-A396CD7B4E8A}" type="datetimeFigureOut">
              <a:rPr lang="en-GB" smtClean="0"/>
              <a:t>02/02/2025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1634870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B0F35955-9297-41B2-A8F2-A396CD7B4E8A}" type="datetimeFigureOut">
              <a:rPr lang="en-GB" smtClean="0"/>
              <a:t>02/02/2025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322308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GB"/>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B0F35955-9297-41B2-A8F2-A396CD7B4E8A}" type="datetimeFigureOut">
              <a:rPr lang="en-GB" smtClean="0"/>
              <a:t>02/02/2025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B7998A-7B89-49CE-B4F6-80AE735E8920}" type="slidenum">
              <a:rPr lang="en-GB" smtClean="0"/>
              <a:t>‹#›</a:t>
            </a:fld>
            <a:endParaRPr lang="en-GB"/>
          </a:p>
        </p:txBody>
      </p:sp>
    </p:spTree>
    <p:extLst>
      <p:ext uri="{BB962C8B-B14F-4D97-AF65-F5344CB8AC3E}">
        <p14:creationId xmlns:p14="http://schemas.microsoft.com/office/powerpoint/2010/main" val="305035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B0F35955-9297-41B2-A8F2-A396CD7B4E8A}" type="datetimeFigureOut">
              <a:rPr lang="en-GB" smtClean="0"/>
              <a:t>02/02/2025</a:t>
            </a:fld>
            <a:endParaRPr lang="en-GB"/>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95B7998A-7B89-49CE-B4F6-80AE735E8920}" type="slidenum">
              <a:rPr lang="en-GB" smtClean="0"/>
              <a:t>‹#›</a:t>
            </a:fld>
            <a:endParaRPr lang="en-GB"/>
          </a:p>
        </p:txBody>
      </p:sp>
    </p:spTree>
    <p:extLst>
      <p:ext uri="{BB962C8B-B14F-4D97-AF65-F5344CB8AC3E}">
        <p14:creationId xmlns:p14="http://schemas.microsoft.com/office/powerpoint/2010/main" val="24751610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42.png"/><Relationship Id="rId4" Type="http://schemas.openxmlformats.org/officeDocument/2006/relationships/image" Target="../media/image53.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799B39-C78C-33B4-F337-F9EF6D5EC1DE}"/>
              </a:ext>
            </a:extLst>
          </p:cNvPr>
          <p:cNvPicPr>
            <a:picLocks noChangeAspect="1"/>
          </p:cNvPicPr>
          <p:nvPr/>
        </p:nvPicPr>
        <p:blipFill>
          <a:blip r:embed="rId3"/>
          <a:stretch>
            <a:fillRect/>
          </a:stretch>
        </p:blipFill>
        <p:spPr>
          <a:xfrm>
            <a:off x="9044673" y="3437815"/>
            <a:ext cx="2515364" cy="2578150"/>
          </a:xfrm>
          <a:prstGeom prst="rect">
            <a:avLst/>
          </a:prstGeom>
        </p:spPr>
      </p:pic>
      <p:pic>
        <p:nvPicPr>
          <p:cNvPr id="8" name="Picture 7">
            <a:extLst>
              <a:ext uri="{FF2B5EF4-FFF2-40B4-BE49-F238E27FC236}">
                <a16:creationId xmlns:a16="http://schemas.microsoft.com/office/drawing/2014/main" id="{333A7B31-21B6-6F20-24F6-4295C5295D67}"/>
              </a:ext>
            </a:extLst>
          </p:cNvPr>
          <p:cNvPicPr>
            <a:picLocks noChangeAspect="1"/>
          </p:cNvPicPr>
          <p:nvPr/>
        </p:nvPicPr>
        <p:blipFill>
          <a:blip r:embed="rId4"/>
          <a:stretch>
            <a:fillRect/>
          </a:stretch>
        </p:blipFill>
        <p:spPr>
          <a:xfrm>
            <a:off x="258074" y="3418951"/>
            <a:ext cx="3737726" cy="2677657"/>
          </a:xfrm>
          <a:prstGeom prst="rect">
            <a:avLst/>
          </a:prstGeom>
        </p:spPr>
      </p:pic>
      <p:grpSp>
        <p:nvGrpSpPr>
          <p:cNvPr id="84" name="Group 83">
            <a:extLst>
              <a:ext uri="{FF2B5EF4-FFF2-40B4-BE49-F238E27FC236}">
                <a16:creationId xmlns:a16="http://schemas.microsoft.com/office/drawing/2014/main" id="{8DCF6F4D-D16B-B629-8360-D459A70815D9}"/>
              </a:ext>
            </a:extLst>
          </p:cNvPr>
          <p:cNvGrpSpPr/>
          <p:nvPr/>
        </p:nvGrpSpPr>
        <p:grpSpPr>
          <a:xfrm>
            <a:off x="4761641" y="3372463"/>
            <a:ext cx="3297677" cy="2677656"/>
            <a:chOff x="4713684" y="3939430"/>
            <a:chExt cx="3646583" cy="2884857"/>
          </a:xfrm>
        </p:grpSpPr>
        <p:pic>
          <p:nvPicPr>
            <p:cNvPr id="16" name="Picture 15">
              <a:extLst>
                <a:ext uri="{FF2B5EF4-FFF2-40B4-BE49-F238E27FC236}">
                  <a16:creationId xmlns:a16="http://schemas.microsoft.com/office/drawing/2014/main" id="{5E42F8E1-6EF1-3796-100D-BF9C47FD45B9}"/>
                </a:ext>
              </a:extLst>
            </p:cNvPr>
            <p:cNvPicPr>
              <a:picLocks noChangeAspect="1"/>
            </p:cNvPicPr>
            <p:nvPr/>
          </p:nvPicPr>
          <p:blipFill rotWithShape="1">
            <a:blip r:embed="rId5"/>
            <a:srcRect b="18030"/>
            <a:stretch/>
          </p:blipFill>
          <p:spPr>
            <a:xfrm>
              <a:off x="4713684" y="3939430"/>
              <a:ext cx="3632913" cy="1474721"/>
            </a:xfrm>
            <a:prstGeom prst="rect">
              <a:avLst/>
            </a:prstGeom>
          </p:spPr>
        </p:pic>
        <p:pic>
          <p:nvPicPr>
            <p:cNvPr id="18" name="Picture 17">
              <a:extLst>
                <a:ext uri="{FF2B5EF4-FFF2-40B4-BE49-F238E27FC236}">
                  <a16:creationId xmlns:a16="http://schemas.microsoft.com/office/drawing/2014/main" id="{A508788D-E292-0ECF-EBA8-152CCED487C0}"/>
                </a:ext>
              </a:extLst>
            </p:cNvPr>
            <p:cNvPicPr>
              <a:picLocks noChangeAspect="1"/>
            </p:cNvPicPr>
            <p:nvPr/>
          </p:nvPicPr>
          <p:blipFill rotWithShape="1">
            <a:blip r:embed="rId6"/>
            <a:srcRect r="1402" b="21414"/>
            <a:stretch/>
          </p:blipFill>
          <p:spPr>
            <a:xfrm>
              <a:off x="4778279" y="5284386"/>
              <a:ext cx="3581988" cy="1539901"/>
            </a:xfrm>
            <a:prstGeom prst="rect">
              <a:avLst/>
            </a:prstGeom>
          </p:spPr>
        </p:pic>
      </p:grpSp>
      <p:sp>
        <p:nvSpPr>
          <p:cNvPr id="77" name="TextBox 76">
            <a:extLst>
              <a:ext uri="{FF2B5EF4-FFF2-40B4-BE49-F238E27FC236}">
                <a16:creationId xmlns:a16="http://schemas.microsoft.com/office/drawing/2014/main" id="{B5F8929F-2A45-B8F6-4926-4B29281F02AA}"/>
              </a:ext>
            </a:extLst>
          </p:cNvPr>
          <p:cNvSpPr txBox="1"/>
          <p:nvPr/>
        </p:nvSpPr>
        <p:spPr>
          <a:xfrm>
            <a:off x="2382981" y="4055430"/>
            <a:ext cx="679994" cy="369332"/>
          </a:xfrm>
          <a:prstGeom prst="rect">
            <a:avLst/>
          </a:prstGeom>
          <a:noFill/>
        </p:spPr>
        <p:txBody>
          <a:bodyPr wrap="none" rtlCol="0">
            <a:spAutoFit/>
          </a:bodyPr>
          <a:lstStyle/>
          <a:p>
            <a:r>
              <a:rPr lang="en-GB" b="1" dirty="0"/>
              <a:t>Fig 1.</a:t>
            </a:r>
          </a:p>
        </p:txBody>
      </p:sp>
      <p:sp>
        <p:nvSpPr>
          <p:cNvPr id="78" name="TextBox 77">
            <a:extLst>
              <a:ext uri="{FF2B5EF4-FFF2-40B4-BE49-F238E27FC236}">
                <a16:creationId xmlns:a16="http://schemas.microsoft.com/office/drawing/2014/main" id="{E23EF2E8-FF95-BFBB-9F65-434E6C0AF679}"/>
              </a:ext>
            </a:extLst>
          </p:cNvPr>
          <p:cNvSpPr txBox="1"/>
          <p:nvPr/>
        </p:nvSpPr>
        <p:spPr>
          <a:xfrm>
            <a:off x="7927774" y="4657186"/>
            <a:ext cx="679994" cy="369332"/>
          </a:xfrm>
          <a:prstGeom prst="rect">
            <a:avLst/>
          </a:prstGeom>
          <a:noFill/>
        </p:spPr>
        <p:txBody>
          <a:bodyPr wrap="none" rtlCol="0">
            <a:spAutoFit/>
          </a:bodyPr>
          <a:lstStyle/>
          <a:p>
            <a:r>
              <a:rPr lang="en-GB" b="1" dirty="0"/>
              <a:t>Fig 3.</a:t>
            </a:r>
          </a:p>
        </p:txBody>
      </p:sp>
      <p:sp>
        <p:nvSpPr>
          <p:cNvPr id="79" name="TextBox 78">
            <a:extLst>
              <a:ext uri="{FF2B5EF4-FFF2-40B4-BE49-F238E27FC236}">
                <a16:creationId xmlns:a16="http://schemas.microsoft.com/office/drawing/2014/main" id="{C846FB04-F8B6-0C2E-0B16-5B40AFCFC3DA}"/>
              </a:ext>
            </a:extLst>
          </p:cNvPr>
          <p:cNvSpPr txBox="1"/>
          <p:nvPr/>
        </p:nvSpPr>
        <p:spPr>
          <a:xfrm>
            <a:off x="7865820" y="3385614"/>
            <a:ext cx="679994" cy="369332"/>
          </a:xfrm>
          <a:prstGeom prst="rect">
            <a:avLst/>
          </a:prstGeom>
          <a:noFill/>
        </p:spPr>
        <p:txBody>
          <a:bodyPr wrap="none" rtlCol="0">
            <a:spAutoFit/>
          </a:bodyPr>
          <a:lstStyle/>
          <a:p>
            <a:r>
              <a:rPr lang="en-GB" b="1" dirty="0"/>
              <a:t>Fig 2.</a:t>
            </a:r>
          </a:p>
        </p:txBody>
      </p:sp>
      <p:sp>
        <p:nvSpPr>
          <p:cNvPr id="80" name="TextBox 79">
            <a:extLst>
              <a:ext uri="{FF2B5EF4-FFF2-40B4-BE49-F238E27FC236}">
                <a16:creationId xmlns:a16="http://schemas.microsoft.com/office/drawing/2014/main" id="{CD224310-B7D5-F229-F0AA-CFC75A221DDD}"/>
              </a:ext>
            </a:extLst>
          </p:cNvPr>
          <p:cNvSpPr txBox="1"/>
          <p:nvPr/>
        </p:nvSpPr>
        <p:spPr>
          <a:xfrm>
            <a:off x="11657178" y="3369380"/>
            <a:ext cx="679994" cy="369332"/>
          </a:xfrm>
          <a:prstGeom prst="rect">
            <a:avLst/>
          </a:prstGeom>
          <a:noFill/>
        </p:spPr>
        <p:txBody>
          <a:bodyPr wrap="none" rtlCol="0">
            <a:spAutoFit/>
          </a:bodyPr>
          <a:lstStyle/>
          <a:p>
            <a:r>
              <a:rPr lang="en-GB" b="1" dirty="0"/>
              <a:t>Fig 4.</a:t>
            </a:r>
          </a:p>
        </p:txBody>
      </p:sp>
      <p:sp>
        <p:nvSpPr>
          <p:cNvPr id="4" name="TextBox 3">
            <a:extLst>
              <a:ext uri="{FF2B5EF4-FFF2-40B4-BE49-F238E27FC236}">
                <a16:creationId xmlns:a16="http://schemas.microsoft.com/office/drawing/2014/main" id="{68DAD50E-E7AC-72CD-D65F-937FE32AC403}"/>
              </a:ext>
            </a:extLst>
          </p:cNvPr>
          <p:cNvSpPr txBox="1"/>
          <p:nvPr/>
        </p:nvSpPr>
        <p:spPr>
          <a:xfrm>
            <a:off x="4947581" y="0"/>
            <a:ext cx="2358081" cy="369332"/>
          </a:xfrm>
          <a:prstGeom prst="rect">
            <a:avLst/>
          </a:prstGeom>
          <a:noFill/>
        </p:spPr>
        <p:txBody>
          <a:bodyPr wrap="none" rtlCol="0">
            <a:spAutoFit/>
          </a:bodyPr>
          <a:lstStyle/>
          <a:p>
            <a:r>
              <a:rPr lang="en-GB" b="1" u="sng" dirty="0"/>
              <a:t>Section: User Research</a:t>
            </a:r>
          </a:p>
        </p:txBody>
      </p:sp>
      <p:sp>
        <p:nvSpPr>
          <p:cNvPr id="5" name="TextBox 4">
            <a:extLst>
              <a:ext uri="{FF2B5EF4-FFF2-40B4-BE49-F238E27FC236}">
                <a16:creationId xmlns:a16="http://schemas.microsoft.com/office/drawing/2014/main" id="{640E0BFF-BACD-D233-D27A-1BA57C078D57}"/>
              </a:ext>
            </a:extLst>
          </p:cNvPr>
          <p:cNvSpPr txBox="1"/>
          <p:nvPr/>
        </p:nvSpPr>
        <p:spPr>
          <a:xfrm>
            <a:off x="9923595" y="-8594"/>
            <a:ext cx="2958952" cy="369332"/>
          </a:xfrm>
          <a:prstGeom prst="rect">
            <a:avLst/>
          </a:prstGeom>
          <a:noFill/>
        </p:spPr>
        <p:txBody>
          <a:bodyPr wrap="none" rtlCol="0">
            <a:spAutoFit/>
          </a:bodyPr>
          <a:lstStyle/>
          <a:p>
            <a:r>
              <a:rPr lang="en-GB" b="1" dirty="0"/>
              <a:t>Student ID Number: F128286</a:t>
            </a:r>
          </a:p>
        </p:txBody>
      </p:sp>
      <p:sp>
        <p:nvSpPr>
          <p:cNvPr id="6" name="TextBox 5">
            <a:extLst>
              <a:ext uri="{FF2B5EF4-FFF2-40B4-BE49-F238E27FC236}">
                <a16:creationId xmlns:a16="http://schemas.microsoft.com/office/drawing/2014/main" id="{37A02A83-C325-D8FC-C130-996046739F3C}"/>
              </a:ext>
            </a:extLst>
          </p:cNvPr>
          <p:cNvSpPr txBox="1"/>
          <p:nvPr/>
        </p:nvSpPr>
        <p:spPr>
          <a:xfrm>
            <a:off x="52765" y="2232296"/>
            <a:ext cx="12696070" cy="1169551"/>
          </a:xfrm>
          <a:prstGeom prst="rect">
            <a:avLst/>
          </a:prstGeom>
          <a:solidFill>
            <a:schemeClr val="accent2">
              <a:lumMod val="60000"/>
              <a:lumOff val="40000"/>
            </a:schemeClr>
          </a:solidFill>
          <a:ln>
            <a:solidFill>
              <a:schemeClr val="tx1"/>
            </a:solidFill>
          </a:ln>
        </p:spPr>
        <p:txBody>
          <a:bodyPr wrap="square" rtlCol="0">
            <a:spAutoFit/>
          </a:bodyPr>
          <a:lstStyle/>
          <a:p>
            <a:r>
              <a:rPr lang="en-GB" sz="1400" b="1" dirty="0">
                <a:latin typeface="Arial" panose="020B0604020202020204" pitchFamily="34" charset="0"/>
                <a:cs typeface="Arial" panose="020B0604020202020204" pitchFamily="34" charset="0"/>
              </a:rPr>
              <a:t>User Research: </a:t>
            </a:r>
            <a:r>
              <a:rPr lang="en-GB" sz="1400" dirty="0">
                <a:latin typeface="Arial" panose="020B0604020202020204" pitchFamily="34" charset="0"/>
                <a:cs typeface="Arial" panose="020B0604020202020204" pitchFamily="34" charset="0"/>
              </a:rPr>
              <a:t>My choice of user research was a survey. This data was collected by representative users from multiple universities ranging from first year to Post graduate students. I carried out user research to understand the problems and needs of the users revolving the concept of the recipe app I chose from my brainstorming stage. Gauging from the research I will determine the user’s current satisfaction and feelings with a recipe app . In the survey I carried this out by asking questions that would allow me to acquire both quantitative and qualitative results that can give me a descriptive overview of the current situation surrounding the idea. To carry out the survey I created a survey using </a:t>
            </a:r>
            <a:r>
              <a:rPr lang="en-GB" sz="1400" dirty="0" err="1">
                <a:latin typeface="Arial" panose="020B0604020202020204" pitchFamily="34" charset="0"/>
                <a:cs typeface="Arial" panose="020B0604020202020204" pitchFamily="34" charset="0"/>
              </a:rPr>
              <a:t>SurveyPlanet</a:t>
            </a:r>
            <a:r>
              <a:rPr lang="en-GB" sz="1400" dirty="0">
                <a:latin typeface="Arial" panose="020B0604020202020204" pitchFamily="34" charset="0"/>
                <a:cs typeface="Arial" panose="020B0604020202020204" pitchFamily="34" charset="0"/>
              </a:rPr>
              <a:t> so that I can determine the use of a recipe app for student.</a:t>
            </a:r>
          </a:p>
        </p:txBody>
      </p:sp>
      <p:sp>
        <p:nvSpPr>
          <p:cNvPr id="19" name="Oval 18">
            <a:extLst>
              <a:ext uri="{FF2B5EF4-FFF2-40B4-BE49-F238E27FC236}">
                <a16:creationId xmlns:a16="http://schemas.microsoft.com/office/drawing/2014/main" id="{33A450E5-A039-9DCD-F03A-EC1974F35AD4}"/>
              </a:ext>
            </a:extLst>
          </p:cNvPr>
          <p:cNvSpPr/>
          <p:nvPr/>
        </p:nvSpPr>
        <p:spPr>
          <a:xfrm>
            <a:off x="1921293" y="829429"/>
            <a:ext cx="1141682" cy="6309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App Ideas</a:t>
            </a:r>
          </a:p>
        </p:txBody>
      </p:sp>
      <p:sp>
        <p:nvSpPr>
          <p:cNvPr id="20" name="TextBox 19">
            <a:extLst>
              <a:ext uri="{FF2B5EF4-FFF2-40B4-BE49-F238E27FC236}">
                <a16:creationId xmlns:a16="http://schemas.microsoft.com/office/drawing/2014/main" id="{A508C8C8-8894-0CA9-B68B-DCE288E70E8A}"/>
              </a:ext>
            </a:extLst>
          </p:cNvPr>
          <p:cNvSpPr txBox="1"/>
          <p:nvPr/>
        </p:nvSpPr>
        <p:spPr>
          <a:xfrm>
            <a:off x="5469889" y="360738"/>
            <a:ext cx="7272873" cy="1815882"/>
          </a:xfrm>
          <a:prstGeom prst="rect">
            <a:avLst/>
          </a:prstGeom>
          <a:solidFill>
            <a:schemeClr val="accent2">
              <a:lumMod val="60000"/>
              <a:lumOff val="40000"/>
            </a:schemeClr>
          </a:solidFill>
          <a:ln>
            <a:solidFill>
              <a:schemeClr val="tx1"/>
            </a:solidFill>
          </a:ln>
        </p:spPr>
        <p:txBody>
          <a:bodyPr wrap="square" rtlCol="0">
            <a:spAutoFit/>
          </a:bodyPr>
          <a:lstStyle/>
          <a:p>
            <a:r>
              <a:rPr lang="en-GB" sz="1400" b="1" dirty="0">
                <a:latin typeface="Arial" panose="020B0604020202020204" pitchFamily="34" charset="0"/>
                <a:cs typeface="Arial" panose="020B0604020202020204" pitchFamily="34" charset="0"/>
              </a:rPr>
              <a:t>Initial Stage: </a:t>
            </a:r>
            <a:r>
              <a:rPr lang="en-GB" sz="1400" dirty="0">
                <a:latin typeface="Arial" panose="020B0604020202020204" pitchFamily="34" charset="0"/>
                <a:cs typeface="Arial" panose="020B0604020202020204" pitchFamily="34" charset="0"/>
              </a:rPr>
              <a:t>The objective of the coursework is to develop an innovative app concept to be used by students. To meet this objective, I will be carrying out research and create designs with the data I obtain and strive to develop designs that are user centred. To initialise this task, I carried out a brainstorming session as a student in university to try and figure out what apps would be useful in my day-to-day life. From these apps I chose the recipe app, as finding recipes to cook are what I struggle with a lot. In addition to this, finding recipes that are quite cheap to make but are different from usual is quite a hurdle as a university student so I think that a recipe app would be a good concept,</a:t>
            </a:r>
          </a:p>
        </p:txBody>
      </p:sp>
      <p:cxnSp>
        <p:nvCxnSpPr>
          <p:cNvPr id="22" name="Straight Arrow Connector 21">
            <a:extLst>
              <a:ext uri="{FF2B5EF4-FFF2-40B4-BE49-F238E27FC236}">
                <a16:creationId xmlns:a16="http://schemas.microsoft.com/office/drawing/2014/main" id="{FE705828-11D6-43EB-AF47-87FEB3051EB8}"/>
              </a:ext>
            </a:extLst>
          </p:cNvPr>
          <p:cNvCxnSpPr>
            <a:cxnSpLocks/>
            <a:endCxn id="24" idx="1"/>
          </p:cNvCxnSpPr>
          <p:nvPr/>
        </p:nvCxnSpPr>
        <p:spPr>
          <a:xfrm>
            <a:off x="2689020" y="1424205"/>
            <a:ext cx="658942" cy="592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0D49775-5A1B-B2DA-3056-C2EDB8504580}"/>
              </a:ext>
            </a:extLst>
          </p:cNvPr>
          <p:cNvSpPr txBox="1"/>
          <p:nvPr/>
        </p:nvSpPr>
        <p:spPr>
          <a:xfrm>
            <a:off x="3347962" y="1862774"/>
            <a:ext cx="1295676" cy="307777"/>
          </a:xfrm>
          <a:prstGeom prst="rect">
            <a:avLst/>
          </a:prstGeom>
          <a:noFill/>
        </p:spPr>
        <p:txBody>
          <a:bodyPr wrap="none" rtlCol="0">
            <a:spAutoFit/>
          </a:bodyPr>
          <a:lstStyle/>
          <a:p>
            <a:r>
              <a:rPr lang="en-GB" sz="1400" dirty="0"/>
              <a:t>Study Manager</a:t>
            </a:r>
          </a:p>
        </p:txBody>
      </p:sp>
      <p:cxnSp>
        <p:nvCxnSpPr>
          <p:cNvPr id="25" name="Straight Arrow Connector 24">
            <a:extLst>
              <a:ext uri="{FF2B5EF4-FFF2-40B4-BE49-F238E27FC236}">
                <a16:creationId xmlns:a16="http://schemas.microsoft.com/office/drawing/2014/main" id="{414970E4-A42E-136E-EC18-553C7193E42C}"/>
              </a:ext>
            </a:extLst>
          </p:cNvPr>
          <p:cNvCxnSpPr>
            <a:cxnSpLocks/>
            <a:stCxn id="19" idx="4"/>
            <a:endCxn id="28" idx="0"/>
          </p:cNvCxnSpPr>
          <p:nvPr/>
        </p:nvCxnSpPr>
        <p:spPr>
          <a:xfrm>
            <a:off x="2492134" y="1460422"/>
            <a:ext cx="1135" cy="267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47533F7-DF66-DFB1-938C-CAD443C77E9F}"/>
              </a:ext>
            </a:extLst>
          </p:cNvPr>
          <p:cNvSpPr txBox="1"/>
          <p:nvPr/>
        </p:nvSpPr>
        <p:spPr>
          <a:xfrm>
            <a:off x="1721072" y="1727947"/>
            <a:ext cx="1544393" cy="523220"/>
          </a:xfrm>
          <a:prstGeom prst="rect">
            <a:avLst/>
          </a:prstGeom>
          <a:noFill/>
        </p:spPr>
        <p:txBody>
          <a:bodyPr wrap="square" rtlCol="0">
            <a:spAutoFit/>
          </a:bodyPr>
          <a:lstStyle/>
          <a:p>
            <a:pPr algn="ctr"/>
            <a:r>
              <a:rPr lang="en-GB" sz="1400" dirty="0"/>
              <a:t>Online Study Stream</a:t>
            </a:r>
          </a:p>
        </p:txBody>
      </p:sp>
      <p:cxnSp>
        <p:nvCxnSpPr>
          <p:cNvPr id="34" name="Straight Arrow Connector 33">
            <a:extLst>
              <a:ext uri="{FF2B5EF4-FFF2-40B4-BE49-F238E27FC236}">
                <a16:creationId xmlns:a16="http://schemas.microsoft.com/office/drawing/2014/main" id="{8CA852EA-F717-7EA2-6029-96D9D1A0D2FB}"/>
              </a:ext>
            </a:extLst>
          </p:cNvPr>
          <p:cNvCxnSpPr>
            <a:cxnSpLocks/>
            <a:stCxn id="19" idx="5"/>
            <a:endCxn id="37" idx="1"/>
          </p:cNvCxnSpPr>
          <p:nvPr/>
        </p:nvCxnSpPr>
        <p:spPr>
          <a:xfrm>
            <a:off x="2895780" y="1368015"/>
            <a:ext cx="247233" cy="568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DAFED0-802E-A369-C0D0-1751E4A09366}"/>
              </a:ext>
            </a:extLst>
          </p:cNvPr>
          <p:cNvSpPr txBox="1"/>
          <p:nvPr/>
        </p:nvSpPr>
        <p:spPr>
          <a:xfrm>
            <a:off x="3143013" y="1270936"/>
            <a:ext cx="2223875" cy="307777"/>
          </a:xfrm>
          <a:prstGeom prst="rect">
            <a:avLst/>
          </a:prstGeom>
          <a:noFill/>
        </p:spPr>
        <p:txBody>
          <a:bodyPr wrap="square" rtlCol="0">
            <a:spAutoFit/>
          </a:bodyPr>
          <a:lstStyle/>
          <a:p>
            <a:pPr algn="ctr"/>
            <a:r>
              <a:rPr lang="en-GB" sz="1400" dirty="0"/>
              <a:t>Social Event Planner</a:t>
            </a:r>
          </a:p>
        </p:txBody>
      </p:sp>
      <p:sp>
        <p:nvSpPr>
          <p:cNvPr id="40" name="TextBox 39">
            <a:extLst>
              <a:ext uri="{FF2B5EF4-FFF2-40B4-BE49-F238E27FC236}">
                <a16:creationId xmlns:a16="http://schemas.microsoft.com/office/drawing/2014/main" id="{BE279D8C-4362-51FD-1958-DFFADDE1D238}"/>
              </a:ext>
            </a:extLst>
          </p:cNvPr>
          <p:cNvSpPr txBox="1"/>
          <p:nvPr/>
        </p:nvSpPr>
        <p:spPr>
          <a:xfrm>
            <a:off x="158021" y="1555361"/>
            <a:ext cx="1544393" cy="307777"/>
          </a:xfrm>
          <a:prstGeom prst="rect">
            <a:avLst/>
          </a:prstGeom>
          <a:noFill/>
        </p:spPr>
        <p:txBody>
          <a:bodyPr wrap="square" rtlCol="0">
            <a:spAutoFit/>
          </a:bodyPr>
          <a:lstStyle/>
          <a:p>
            <a:pPr algn="ctr"/>
            <a:r>
              <a:rPr lang="en-GB" sz="1400" dirty="0"/>
              <a:t>Tutor Finder</a:t>
            </a:r>
          </a:p>
        </p:txBody>
      </p:sp>
      <p:sp>
        <p:nvSpPr>
          <p:cNvPr id="41" name="TextBox 40">
            <a:extLst>
              <a:ext uri="{FF2B5EF4-FFF2-40B4-BE49-F238E27FC236}">
                <a16:creationId xmlns:a16="http://schemas.microsoft.com/office/drawing/2014/main" id="{58B7EDE3-3B2A-A967-7968-B81200691020}"/>
              </a:ext>
            </a:extLst>
          </p:cNvPr>
          <p:cNvSpPr txBox="1"/>
          <p:nvPr/>
        </p:nvSpPr>
        <p:spPr>
          <a:xfrm>
            <a:off x="-29924" y="858213"/>
            <a:ext cx="1544393" cy="523220"/>
          </a:xfrm>
          <a:prstGeom prst="rect">
            <a:avLst/>
          </a:prstGeom>
          <a:noFill/>
        </p:spPr>
        <p:txBody>
          <a:bodyPr wrap="square" rtlCol="0">
            <a:spAutoFit/>
          </a:bodyPr>
          <a:lstStyle/>
          <a:p>
            <a:pPr algn="ctr"/>
            <a:r>
              <a:rPr lang="en-GB" sz="1400" dirty="0"/>
              <a:t>Academic Resource Hub</a:t>
            </a:r>
          </a:p>
        </p:txBody>
      </p:sp>
      <p:cxnSp>
        <p:nvCxnSpPr>
          <p:cNvPr id="45" name="Straight Arrow Connector 44">
            <a:extLst>
              <a:ext uri="{FF2B5EF4-FFF2-40B4-BE49-F238E27FC236}">
                <a16:creationId xmlns:a16="http://schemas.microsoft.com/office/drawing/2014/main" id="{EEEFE14A-EB78-827F-541B-AA1FF57B7544}"/>
              </a:ext>
            </a:extLst>
          </p:cNvPr>
          <p:cNvCxnSpPr>
            <a:cxnSpLocks/>
          </p:cNvCxnSpPr>
          <p:nvPr/>
        </p:nvCxnSpPr>
        <p:spPr>
          <a:xfrm flipH="1">
            <a:off x="1509098" y="1358149"/>
            <a:ext cx="544342" cy="3861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1DACFFE-233D-5FEC-8552-16BA708F8763}"/>
              </a:ext>
            </a:extLst>
          </p:cNvPr>
          <p:cNvCxnSpPr>
            <a:cxnSpLocks/>
            <a:stCxn id="19" idx="2"/>
          </p:cNvCxnSpPr>
          <p:nvPr/>
        </p:nvCxnSpPr>
        <p:spPr>
          <a:xfrm flipH="1">
            <a:off x="1332568" y="1144926"/>
            <a:ext cx="588725" cy="439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24DF518-7756-E2A4-9BF8-8D577B9C7020}"/>
              </a:ext>
            </a:extLst>
          </p:cNvPr>
          <p:cNvSpPr txBox="1"/>
          <p:nvPr/>
        </p:nvSpPr>
        <p:spPr>
          <a:xfrm>
            <a:off x="3558983" y="806991"/>
            <a:ext cx="1544393" cy="307777"/>
          </a:xfrm>
          <a:prstGeom prst="rect">
            <a:avLst/>
          </a:prstGeom>
          <a:noFill/>
        </p:spPr>
        <p:txBody>
          <a:bodyPr wrap="square" rtlCol="0">
            <a:spAutoFit/>
          </a:bodyPr>
          <a:lstStyle/>
          <a:p>
            <a:pPr algn="ctr"/>
            <a:r>
              <a:rPr lang="en-GB" sz="1400" dirty="0"/>
              <a:t>Bargain Finder</a:t>
            </a:r>
          </a:p>
        </p:txBody>
      </p:sp>
      <p:cxnSp>
        <p:nvCxnSpPr>
          <p:cNvPr id="55" name="Straight Arrow Connector 54">
            <a:extLst>
              <a:ext uri="{FF2B5EF4-FFF2-40B4-BE49-F238E27FC236}">
                <a16:creationId xmlns:a16="http://schemas.microsoft.com/office/drawing/2014/main" id="{FB6652DB-33C5-3B3F-1F4A-383B0CE11E33}"/>
              </a:ext>
            </a:extLst>
          </p:cNvPr>
          <p:cNvCxnSpPr>
            <a:cxnSpLocks/>
            <a:stCxn id="19" idx="6"/>
            <a:endCxn id="52" idx="1"/>
          </p:cNvCxnSpPr>
          <p:nvPr/>
        </p:nvCxnSpPr>
        <p:spPr>
          <a:xfrm flipV="1">
            <a:off x="3062975" y="960880"/>
            <a:ext cx="496008" cy="1840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F400EAA-FAA7-236F-0147-396E34C02501}"/>
              </a:ext>
            </a:extLst>
          </p:cNvPr>
          <p:cNvSpPr txBox="1"/>
          <p:nvPr/>
        </p:nvSpPr>
        <p:spPr>
          <a:xfrm>
            <a:off x="509047" y="163207"/>
            <a:ext cx="1544393" cy="307777"/>
          </a:xfrm>
          <a:prstGeom prst="rect">
            <a:avLst/>
          </a:prstGeom>
          <a:noFill/>
        </p:spPr>
        <p:txBody>
          <a:bodyPr wrap="square" rtlCol="0">
            <a:spAutoFit/>
          </a:bodyPr>
          <a:lstStyle/>
          <a:p>
            <a:pPr algn="ctr"/>
            <a:r>
              <a:rPr lang="en-GB" sz="1400" dirty="0"/>
              <a:t>Housing Finder</a:t>
            </a:r>
          </a:p>
        </p:txBody>
      </p:sp>
      <p:sp>
        <p:nvSpPr>
          <p:cNvPr id="62" name="TextBox 61">
            <a:extLst>
              <a:ext uri="{FF2B5EF4-FFF2-40B4-BE49-F238E27FC236}">
                <a16:creationId xmlns:a16="http://schemas.microsoft.com/office/drawing/2014/main" id="{62E45DD9-B08B-8721-0E62-92284579A405}"/>
              </a:ext>
            </a:extLst>
          </p:cNvPr>
          <p:cNvSpPr txBox="1"/>
          <p:nvPr/>
        </p:nvSpPr>
        <p:spPr>
          <a:xfrm>
            <a:off x="2773706" y="148922"/>
            <a:ext cx="1888891" cy="307777"/>
          </a:xfrm>
          <a:prstGeom prst="rect">
            <a:avLst/>
          </a:prstGeom>
          <a:noFill/>
        </p:spPr>
        <p:txBody>
          <a:bodyPr wrap="square" rtlCol="0">
            <a:spAutoFit/>
          </a:bodyPr>
          <a:lstStyle/>
          <a:p>
            <a:pPr algn="ctr"/>
            <a:r>
              <a:rPr lang="en-GB" sz="1400" dirty="0"/>
              <a:t>Part Time Job Market</a:t>
            </a:r>
          </a:p>
        </p:txBody>
      </p:sp>
      <p:cxnSp>
        <p:nvCxnSpPr>
          <p:cNvPr id="63" name="Straight Arrow Connector 62">
            <a:extLst>
              <a:ext uri="{FF2B5EF4-FFF2-40B4-BE49-F238E27FC236}">
                <a16:creationId xmlns:a16="http://schemas.microsoft.com/office/drawing/2014/main" id="{43FA0233-9363-2B6C-FF25-302218B46BE2}"/>
              </a:ext>
            </a:extLst>
          </p:cNvPr>
          <p:cNvCxnSpPr>
            <a:cxnSpLocks/>
            <a:stCxn id="19" idx="1"/>
          </p:cNvCxnSpPr>
          <p:nvPr/>
        </p:nvCxnSpPr>
        <p:spPr>
          <a:xfrm flipH="1" flipV="1">
            <a:off x="1497794" y="699180"/>
            <a:ext cx="590694" cy="2226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D67ECC7-E959-185E-3691-4C2409045E07}"/>
              </a:ext>
            </a:extLst>
          </p:cNvPr>
          <p:cNvCxnSpPr>
            <a:cxnSpLocks/>
            <a:stCxn id="19" idx="7"/>
          </p:cNvCxnSpPr>
          <p:nvPr/>
        </p:nvCxnSpPr>
        <p:spPr>
          <a:xfrm flipV="1">
            <a:off x="2895780" y="645084"/>
            <a:ext cx="452182" cy="2767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D74C64B-DD7C-65F6-4144-758C7F8962FB}"/>
              </a:ext>
            </a:extLst>
          </p:cNvPr>
          <p:cNvSpPr txBox="1"/>
          <p:nvPr/>
        </p:nvSpPr>
        <p:spPr>
          <a:xfrm>
            <a:off x="40611" y="6004261"/>
            <a:ext cx="12696071" cy="3539430"/>
          </a:xfrm>
          <a:prstGeom prst="rect">
            <a:avLst/>
          </a:prstGeom>
          <a:solidFill>
            <a:schemeClr val="accent2">
              <a:lumMod val="60000"/>
              <a:lumOff val="40000"/>
            </a:schemeClr>
          </a:solidFill>
          <a:ln>
            <a:solidFill>
              <a:schemeClr val="tx1"/>
            </a:solidFill>
          </a:ln>
        </p:spPr>
        <p:txBody>
          <a:bodyPr wrap="square" rtlCol="0">
            <a:spAutoFit/>
          </a:bodyPr>
          <a:lstStyle/>
          <a:p>
            <a:r>
              <a:rPr lang="en-GB" sz="1400" b="1" dirty="0">
                <a:latin typeface="Arial" panose="020B0604020202020204" pitchFamily="34" charset="0"/>
                <a:cs typeface="Arial" panose="020B0604020202020204" pitchFamily="34" charset="0"/>
              </a:rPr>
              <a:t>Conclusions from User Research: </a:t>
            </a:r>
            <a:r>
              <a:rPr lang="en-GB" sz="1400" dirty="0">
                <a:latin typeface="Arial" panose="020B0604020202020204" pitchFamily="34" charset="0"/>
                <a:cs typeface="Arial" panose="020B0604020202020204" pitchFamily="34" charset="0"/>
              </a:rPr>
              <a:t>Figures 1 – 4 are some of the highly valued questions from my survey. This survey displays that cooking is a crucial part of a university students' lifestyle where 60% of students that participated in the survey stated that they cook around 5-10 meals a week but to an extent 90% of students cook at some point during the week even if it isn’t frequent. In correlation with this  students aren’t largely satisfied with their current method of finding and using recipes as there isn’t a collection of recipes readily available for them to search through, the satisfaction was measured on a scale with an average score of 6.4 from my sample of my target market.</a:t>
            </a:r>
          </a:p>
          <a:p>
            <a:r>
              <a:rPr lang="en-GB" sz="1400" dirty="0">
                <a:latin typeface="Arial" panose="020B0604020202020204" pitchFamily="34" charset="0"/>
                <a:cs typeface="Arial" panose="020B0604020202020204" pitchFamily="34" charset="0"/>
              </a:rPr>
              <a:t>Furthermore, I wanted to develop an image of the app through the perspective of students like myself so in the survey I asked for opinions on potential features they would see benefit I gained various insights, largely budgeting and well-structured easy to follow recipes was requested to be a part of the recipe but the other opinions will also be considered in the developmental stages. Nutritional information is also deemed important when choosing recipes this could be added in a meal planner of some form. To figure out how to compete with other recipe apps that could have been developed I also gathered opinions on improvements or additional features that could be added to existing recipe apps. </a:t>
            </a:r>
          </a:p>
          <a:p>
            <a:r>
              <a:rPr lang="en-GB" sz="1400" dirty="0">
                <a:latin typeface="Arial" panose="020B0604020202020204" pitchFamily="34" charset="0"/>
                <a:cs typeface="Arial" panose="020B0604020202020204" pitchFamily="34" charset="0"/>
              </a:rPr>
              <a:t>One participant of the survey answered by stating that having more visual assistance would be useful as written instructions can sometimes be misleading and unclear. Another student answering the survey also expressed their wish to see more variety in terms of cuisine and this is relatable as being a student looking for recipes on social media you tend to see the same concept repeated and can be quite mundane when you are trying to find something new and exciting. I also found out that in general student feel that they have a lack of time to cook meals throughout the week, so implementing a feature that would enable them to figure out how long it would take to cook a meal could solve this. Another issue that students have stated is that they find the shopping process to procure the ingredients quite tedious. </a:t>
            </a:r>
          </a:p>
        </p:txBody>
      </p:sp>
    </p:spTree>
    <p:extLst>
      <p:ext uri="{BB962C8B-B14F-4D97-AF65-F5344CB8AC3E}">
        <p14:creationId xmlns:p14="http://schemas.microsoft.com/office/powerpoint/2010/main" val="827949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77AE44-1183-97F1-0F8F-BD87AE024652}"/>
              </a:ext>
            </a:extLst>
          </p:cNvPr>
          <p:cNvPicPr>
            <a:picLocks noChangeAspect="1"/>
          </p:cNvPicPr>
          <p:nvPr/>
        </p:nvPicPr>
        <p:blipFill>
          <a:blip r:embed="rId2"/>
          <a:stretch>
            <a:fillRect/>
          </a:stretch>
        </p:blipFill>
        <p:spPr>
          <a:xfrm>
            <a:off x="328007" y="903639"/>
            <a:ext cx="2659602" cy="2215923"/>
          </a:xfrm>
          <a:prstGeom prst="rect">
            <a:avLst/>
          </a:prstGeom>
        </p:spPr>
      </p:pic>
      <p:pic>
        <p:nvPicPr>
          <p:cNvPr id="9" name="Picture 8">
            <a:extLst>
              <a:ext uri="{FF2B5EF4-FFF2-40B4-BE49-F238E27FC236}">
                <a16:creationId xmlns:a16="http://schemas.microsoft.com/office/drawing/2014/main" id="{7E502C0C-1842-8FFC-74EC-C7615604B26E}"/>
              </a:ext>
            </a:extLst>
          </p:cNvPr>
          <p:cNvPicPr>
            <a:picLocks noChangeAspect="1"/>
          </p:cNvPicPr>
          <p:nvPr/>
        </p:nvPicPr>
        <p:blipFill>
          <a:blip r:embed="rId3"/>
          <a:stretch>
            <a:fillRect/>
          </a:stretch>
        </p:blipFill>
        <p:spPr>
          <a:xfrm>
            <a:off x="6390366" y="903639"/>
            <a:ext cx="2644580" cy="2212848"/>
          </a:xfrm>
          <a:prstGeom prst="rect">
            <a:avLst/>
          </a:prstGeom>
        </p:spPr>
      </p:pic>
      <p:pic>
        <p:nvPicPr>
          <p:cNvPr id="11" name="Picture 10">
            <a:extLst>
              <a:ext uri="{FF2B5EF4-FFF2-40B4-BE49-F238E27FC236}">
                <a16:creationId xmlns:a16="http://schemas.microsoft.com/office/drawing/2014/main" id="{FAC80A23-E031-641D-FCDE-0A15ECEF2A9C}"/>
              </a:ext>
            </a:extLst>
          </p:cNvPr>
          <p:cNvPicPr>
            <a:picLocks noChangeAspect="1"/>
          </p:cNvPicPr>
          <p:nvPr/>
        </p:nvPicPr>
        <p:blipFill>
          <a:blip r:embed="rId4"/>
          <a:stretch>
            <a:fillRect/>
          </a:stretch>
        </p:blipFill>
        <p:spPr>
          <a:xfrm>
            <a:off x="3331105" y="903639"/>
            <a:ext cx="2626726" cy="2212848"/>
          </a:xfrm>
          <a:prstGeom prst="rect">
            <a:avLst/>
          </a:prstGeom>
        </p:spPr>
      </p:pic>
      <p:pic>
        <p:nvPicPr>
          <p:cNvPr id="13" name="Picture 12">
            <a:extLst>
              <a:ext uri="{FF2B5EF4-FFF2-40B4-BE49-F238E27FC236}">
                <a16:creationId xmlns:a16="http://schemas.microsoft.com/office/drawing/2014/main" id="{A301D1AB-5C2C-7CA6-0C1B-26E447814053}"/>
              </a:ext>
            </a:extLst>
          </p:cNvPr>
          <p:cNvPicPr>
            <a:picLocks noChangeAspect="1"/>
          </p:cNvPicPr>
          <p:nvPr/>
        </p:nvPicPr>
        <p:blipFill>
          <a:blip r:embed="rId5"/>
          <a:stretch>
            <a:fillRect/>
          </a:stretch>
        </p:blipFill>
        <p:spPr>
          <a:xfrm>
            <a:off x="9562200" y="867091"/>
            <a:ext cx="2633303" cy="2212848"/>
          </a:xfrm>
          <a:prstGeom prst="rect">
            <a:avLst/>
          </a:prstGeom>
        </p:spPr>
      </p:pic>
      <p:pic>
        <p:nvPicPr>
          <p:cNvPr id="15" name="Picture 14">
            <a:extLst>
              <a:ext uri="{FF2B5EF4-FFF2-40B4-BE49-F238E27FC236}">
                <a16:creationId xmlns:a16="http://schemas.microsoft.com/office/drawing/2014/main" id="{E4833F11-9F7D-3214-7B68-9A6863344D84}"/>
              </a:ext>
            </a:extLst>
          </p:cNvPr>
          <p:cNvPicPr>
            <a:picLocks noChangeAspect="1"/>
          </p:cNvPicPr>
          <p:nvPr/>
        </p:nvPicPr>
        <p:blipFill>
          <a:blip r:embed="rId6"/>
          <a:stretch>
            <a:fillRect/>
          </a:stretch>
        </p:blipFill>
        <p:spPr>
          <a:xfrm>
            <a:off x="328247" y="3837916"/>
            <a:ext cx="2656510" cy="2212848"/>
          </a:xfrm>
          <a:prstGeom prst="rect">
            <a:avLst/>
          </a:prstGeom>
        </p:spPr>
      </p:pic>
      <p:pic>
        <p:nvPicPr>
          <p:cNvPr id="17" name="Picture 16">
            <a:extLst>
              <a:ext uri="{FF2B5EF4-FFF2-40B4-BE49-F238E27FC236}">
                <a16:creationId xmlns:a16="http://schemas.microsoft.com/office/drawing/2014/main" id="{1EDC617D-6B93-195D-EA19-5C7BE9E8209F}"/>
              </a:ext>
            </a:extLst>
          </p:cNvPr>
          <p:cNvPicPr>
            <a:picLocks noChangeAspect="1"/>
          </p:cNvPicPr>
          <p:nvPr/>
        </p:nvPicPr>
        <p:blipFill>
          <a:blip r:embed="rId7"/>
          <a:stretch>
            <a:fillRect/>
          </a:stretch>
        </p:blipFill>
        <p:spPr>
          <a:xfrm>
            <a:off x="3304696" y="3818603"/>
            <a:ext cx="2637394" cy="2212848"/>
          </a:xfrm>
          <a:prstGeom prst="rect">
            <a:avLst/>
          </a:prstGeom>
        </p:spPr>
      </p:pic>
      <p:pic>
        <p:nvPicPr>
          <p:cNvPr id="21" name="Picture 20">
            <a:extLst>
              <a:ext uri="{FF2B5EF4-FFF2-40B4-BE49-F238E27FC236}">
                <a16:creationId xmlns:a16="http://schemas.microsoft.com/office/drawing/2014/main" id="{A75417C2-DA7D-2926-B5E0-EB2BE67E8556}"/>
              </a:ext>
            </a:extLst>
          </p:cNvPr>
          <p:cNvPicPr>
            <a:picLocks noChangeAspect="1"/>
          </p:cNvPicPr>
          <p:nvPr/>
        </p:nvPicPr>
        <p:blipFill>
          <a:blip r:embed="rId8"/>
          <a:stretch>
            <a:fillRect/>
          </a:stretch>
        </p:blipFill>
        <p:spPr>
          <a:xfrm>
            <a:off x="6353318" y="3751604"/>
            <a:ext cx="2665121" cy="2212848"/>
          </a:xfrm>
          <a:prstGeom prst="rect">
            <a:avLst/>
          </a:prstGeom>
        </p:spPr>
      </p:pic>
      <p:pic>
        <p:nvPicPr>
          <p:cNvPr id="23" name="Picture 22">
            <a:extLst>
              <a:ext uri="{FF2B5EF4-FFF2-40B4-BE49-F238E27FC236}">
                <a16:creationId xmlns:a16="http://schemas.microsoft.com/office/drawing/2014/main" id="{5705B5D4-09A2-F9E1-01BA-6DBA240922C5}"/>
              </a:ext>
            </a:extLst>
          </p:cNvPr>
          <p:cNvPicPr>
            <a:picLocks noChangeAspect="1"/>
          </p:cNvPicPr>
          <p:nvPr/>
        </p:nvPicPr>
        <p:blipFill>
          <a:blip r:embed="rId9"/>
          <a:stretch>
            <a:fillRect/>
          </a:stretch>
        </p:blipFill>
        <p:spPr>
          <a:xfrm>
            <a:off x="9429812" y="3751604"/>
            <a:ext cx="2648109" cy="2212848"/>
          </a:xfrm>
          <a:prstGeom prst="rect">
            <a:avLst/>
          </a:prstGeom>
        </p:spPr>
      </p:pic>
      <p:pic>
        <p:nvPicPr>
          <p:cNvPr id="25" name="Picture 24">
            <a:extLst>
              <a:ext uri="{FF2B5EF4-FFF2-40B4-BE49-F238E27FC236}">
                <a16:creationId xmlns:a16="http://schemas.microsoft.com/office/drawing/2014/main" id="{BCD6D3CE-C61E-3607-DE98-C540DAA3E0D4}"/>
              </a:ext>
            </a:extLst>
          </p:cNvPr>
          <p:cNvPicPr>
            <a:picLocks noChangeAspect="1"/>
          </p:cNvPicPr>
          <p:nvPr/>
        </p:nvPicPr>
        <p:blipFill>
          <a:blip r:embed="rId10"/>
          <a:stretch>
            <a:fillRect/>
          </a:stretch>
        </p:blipFill>
        <p:spPr>
          <a:xfrm>
            <a:off x="303048" y="6666568"/>
            <a:ext cx="2669674" cy="2212848"/>
          </a:xfrm>
          <a:prstGeom prst="rect">
            <a:avLst/>
          </a:prstGeom>
        </p:spPr>
      </p:pic>
      <p:pic>
        <p:nvPicPr>
          <p:cNvPr id="27" name="Picture 26">
            <a:extLst>
              <a:ext uri="{FF2B5EF4-FFF2-40B4-BE49-F238E27FC236}">
                <a16:creationId xmlns:a16="http://schemas.microsoft.com/office/drawing/2014/main" id="{BDCB5C77-EF76-0744-E57B-60FF2836AE91}"/>
              </a:ext>
            </a:extLst>
          </p:cNvPr>
          <p:cNvPicPr>
            <a:picLocks noChangeAspect="1"/>
          </p:cNvPicPr>
          <p:nvPr/>
        </p:nvPicPr>
        <p:blipFill>
          <a:blip r:embed="rId11"/>
          <a:stretch>
            <a:fillRect/>
          </a:stretch>
        </p:blipFill>
        <p:spPr>
          <a:xfrm>
            <a:off x="3338734" y="6666568"/>
            <a:ext cx="2655401" cy="2212848"/>
          </a:xfrm>
          <a:prstGeom prst="rect">
            <a:avLst/>
          </a:prstGeom>
        </p:spPr>
      </p:pic>
      <p:pic>
        <p:nvPicPr>
          <p:cNvPr id="29" name="Picture 28">
            <a:extLst>
              <a:ext uri="{FF2B5EF4-FFF2-40B4-BE49-F238E27FC236}">
                <a16:creationId xmlns:a16="http://schemas.microsoft.com/office/drawing/2014/main" id="{0005A5A7-9713-898C-C0ED-C8FF6B2745F1}"/>
              </a:ext>
            </a:extLst>
          </p:cNvPr>
          <p:cNvPicPr>
            <a:picLocks noChangeAspect="1"/>
          </p:cNvPicPr>
          <p:nvPr/>
        </p:nvPicPr>
        <p:blipFill>
          <a:blip r:embed="rId12"/>
          <a:stretch>
            <a:fillRect/>
          </a:stretch>
        </p:blipFill>
        <p:spPr>
          <a:xfrm>
            <a:off x="6428342" y="6666568"/>
            <a:ext cx="2684201" cy="2212848"/>
          </a:xfrm>
          <a:prstGeom prst="rect">
            <a:avLst/>
          </a:prstGeom>
        </p:spPr>
      </p:pic>
      <p:pic>
        <p:nvPicPr>
          <p:cNvPr id="31" name="Picture 30">
            <a:extLst>
              <a:ext uri="{FF2B5EF4-FFF2-40B4-BE49-F238E27FC236}">
                <a16:creationId xmlns:a16="http://schemas.microsoft.com/office/drawing/2014/main" id="{5CA8C762-F80F-0594-F0FA-35176747D346}"/>
              </a:ext>
            </a:extLst>
          </p:cNvPr>
          <p:cNvPicPr>
            <a:picLocks noChangeAspect="1"/>
          </p:cNvPicPr>
          <p:nvPr/>
        </p:nvPicPr>
        <p:blipFill>
          <a:blip r:embed="rId13"/>
          <a:stretch>
            <a:fillRect/>
          </a:stretch>
        </p:blipFill>
        <p:spPr>
          <a:xfrm>
            <a:off x="9432799" y="6666568"/>
            <a:ext cx="2633302" cy="2212848"/>
          </a:xfrm>
          <a:prstGeom prst="rect">
            <a:avLst/>
          </a:prstGeom>
        </p:spPr>
      </p:pic>
      <p:sp>
        <p:nvSpPr>
          <p:cNvPr id="2" name="TextBox 1">
            <a:extLst>
              <a:ext uri="{FF2B5EF4-FFF2-40B4-BE49-F238E27FC236}">
                <a16:creationId xmlns:a16="http://schemas.microsoft.com/office/drawing/2014/main" id="{C835E8E1-E893-8941-1BC0-54D71460665A}"/>
              </a:ext>
            </a:extLst>
          </p:cNvPr>
          <p:cNvSpPr txBox="1"/>
          <p:nvPr/>
        </p:nvSpPr>
        <p:spPr>
          <a:xfrm>
            <a:off x="328247" y="3119562"/>
            <a:ext cx="2656510"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This student is sitting in a lecture and has gotten hungry</a:t>
            </a:r>
          </a:p>
        </p:txBody>
      </p:sp>
      <p:sp>
        <p:nvSpPr>
          <p:cNvPr id="3" name="TextBox 2">
            <a:extLst>
              <a:ext uri="{FF2B5EF4-FFF2-40B4-BE49-F238E27FC236}">
                <a16:creationId xmlns:a16="http://schemas.microsoft.com/office/drawing/2014/main" id="{08149246-55DD-8201-253F-AC80DB87F24A}"/>
              </a:ext>
            </a:extLst>
          </p:cNvPr>
          <p:cNvSpPr txBox="1"/>
          <p:nvPr/>
        </p:nvSpPr>
        <p:spPr>
          <a:xfrm>
            <a:off x="3203973" y="3079939"/>
            <a:ext cx="2913773"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After getting home he realizes he has little time before going to his next lecture.</a:t>
            </a:r>
          </a:p>
        </p:txBody>
      </p:sp>
      <p:sp>
        <p:nvSpPr>
          <p:cNvPr id="4" name="TextBox 3">
            <a:extLst>
              <a:ext uri="{FF2B5EF4-FFF2-40B4-BE49-F238E27FC236}">
                <a16:creationId xmlns:a16="http://schemas.microsoft.com/office/drawing/2014/main" id="{1726AD49-19FC-D69D-2E23-61EC6AF47F58}"/>
              </a:ext>
            </a:extLst>
          </p:cNvPr>
          <p:cNvSpPr txBox="1"/>
          <p:nvPr/>
        </p:nvSpPr>
        <p:spPr>
          <a:xfrm>
            <a:off x="6279153" y="3079939"/>
            <a:ext cx="3072847"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He realizes he downloaded the ‘</a:t>
            </a:r>
            <a:r>
              <a:rPr lang="en-GB" sz="1400" dirty="0" err="1">
                <a:latin typeface="Arial" panose="020B0604020202020204" pitchFamily="34" charset="0"/>
                <a:cs typeface="Arial" panose="020B0604020202020204" pitchFamily="34" charset="0"/>
              </a:rPr>
              <a:t>UniRecipeApp</a:t>
            </a:r>
            <a:r>
              <a:rPr lang="en-GB" sz="1400" dirty="0">
                <a:latin typeface="Arial" panose="020B0604020202020204" pitchFamily="34" charset="0"/>
                <a:cs typeface="Arial" panose="020B0604020202020204" pitchFamily="34" charset="0"/>
              </a:rPr>
              <a:t>’ and checks the app</a:t>
            </a:r>
          </a:p>
        </p:txBody>
      </p:sp>
      <p:sp>
        <p:nvSpPr>
          <p:cNvPr id="5" name="TextBox 4">
            <a:extLst>
              <a:ext uri="{FF2B5EF4-FFF2-40B4-BE49-F238E27FC236}">
                <a16:creationId xmlns:a16="http://schemas.microsoft.com/office/drawing/2014/main" id="{511CBB3A-D3EE-9469-98BE-6B0AC1588A45}"/>
              </a:ext>
            </a:extLst>
          </p:cNvPr>
          <p:cNvSpPr txBox="1"/>
          <p:nvPr/>
        </p:nvSpPr>
        <p:spPr>
          <a:xfrm>
            <a:off x="9307566" y="3056701"/>
            <a:ext cx="3238069"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He finds a quick, easy and tasty looking recipe he can cook right away.</a:t>
            </a:r>
          </a:p>
        </p:txBody>
      </p:sp>
      <p:sp>
        <p:nvSpPr>
          <p:cNvPr id="6" name="TextBox 5">
            <a:extLst>
              <a:ext uri="{FF2B5EF4-FFF2-40B4-BE49-F238E27FC236}">
                <a16:creationId xmlns:a16="http://schemas.microsoft.com/office/drawing/2014/main" id="{90F2899C-30BA-FED9-7D71-D10196051F2B}"/>
              </a:ext>
            </a:extLst>
          </p:cNvPr>
          <p:cNvSpPr txBox="1"/>
          <p:nvPr/>
        </p:nvSpPr>
        <p:spPr>
          <a:xfrm>
            <a:off x="175999" y="6069429"/>
            <a:ext cx="2768638"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After the students finds the recipe, he begins using it to cook</a:t>
            </a:r>
          </a:p>
        </p:txBody>
      </p:sp>
      <p:sp>
        <p:nvSpPr>
          <p:cNvPr id="8" name="TextBox 7">
            <a:extLst>
              <a:ext uri="{FF2B5EF4-FFF2-40B4-BE49-F238E27FC236}">
                <a16:creationId xmlns:a16="http://schemas.microsoft.com/office/drawing/2014/main" id="{7A4E603C-517C-E15B-1FAC-2A049F9E250C}"/>
              </a:ext>
            </a:extLst>
          </p:cNvPr>
          <p:cNvSpPr txBox="1"/>
          <p:nvPr/>
        </p:nvSpPr>
        <p:spPr>
          <a:xfrm>
            <a:off x="3164410" y="5994903"/>
            <a:ext cx="3049498"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student is happy and content with the food and how quick it took to cook</a:t>
            </a:r>
          </a:p>
        </p:txBody>
      </p:sp>
      <p:sp>
        <p:nvSpPr>
          <p:cNvPr id="10" name="TextBox 9">
            <a:extLst>
              <a:ext uri="{FF2B5EF4-FFF2-40B4-BE49-F238E27FC236}">
                <a16:creationId xmlns:a16="http://schemas.microsoft.com/office/drawing/2014/main" id="{6BA4E71B-4EA6-4574-B39B-D4DE50A3FF7F}"/>
              </a:ext>
            </a:extLst>
          </p:cNvPr>
          <p:cNvSpPr txBox="1"/>
          <p:nvPr/>
        </p:nvSpPr>
        <p:spPr>
          <a:xfrm>
            <a:off x="6366104" y="5944466"/>
            <a:ext cx="2633302"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student heads back to schools with the full stomach ready to focus in school</a:t>
            </a:r>
          </a:p>
        </p:txBody>
      </p:sp>
      <p:sp>
        <p:nvSpPr>
          <p:cNvPr id="12" name="TextBox 11">
            <a:extLst>
              <a:ext uri="{FF2B5EF4-FFF2-40B4-BE49-F238E27FC236}">
                <a16:creationId xmlns:a16="http://schemas.microsoft.com/office/drawing/2014/main" id="{54F4338C-AE07-4F31-2A6B-6BA91DCFB6AF}"/>
              </a:ext>
            </a:extLst>
          </p:cNvPr>
          <p:cNvSpPr txBox="1"/>
          <p:nvPr/>
        </p:nvSpPr>
        <p:spPr>
          <a:xfrm>
            <a:off x="9489752" y="5958328"/>
            <a:ext cx="2756530"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After his lecture he meets with his friend, and they decide to cook dinner together.</a:t>
            </a:r>
          </a:p>
        </p:txBody>
      </p:sp>
      <p:sp>
        <p:nvSpPr>
          <p:cNvPr id="14" name="TextBox 13">
            <a:extLst>
              <a:ext uri="{FF2B5EF4-FFF2-40B4-BE49-F238E27FC236}">
                <a16:creationId xmlns:a16="http://schemas.microsoft.com/office/drawing/2014/main" id="{9CA1E892-CC0C-2616-875A-2C81673CD95A}"/>
              </a:ext>
            </a:extLst>
          </p:cNvPr>
          <p:cNvSpPr txBox="1"/>
          <p:nvPr/>
        </p:nvSpPr>
        <p:spPr>
          <a:xfrm>
            <a:off x="181532" y="8803852"/>
            <a:ext cx="2871581"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student shows his app to his friend, and they find a recipe they would like to cook</a:t>
            </a:r>
          </a:p>
        </p:txBody>
      </p:sp>
      <p:sp>
        <p:nvSpPr>
          <p:cNvPr id="16" name="TextBox 15">
            <a:extLst>
              <a:ext uri="{FF2B5EF4-FFF2-40B4-BE49-F238E27FC236}">
                <a16:creationId xmlns:a16="http://schemas.microsoft.com/office/drawing/2014/main" id="{ED9522EB-0E6F-D63F-8EBC-44C58D1D6F89}"/>
              </a:ext>
            </a:extLst>
          </p:cNvPr>
          <p:cNvSpPr txBox="1"/>
          <p:nvPr/>
        </p:nvSpPr>
        <p:spPr>
          <a:xfrm>
            <a:off x="3208185" y="8858411"/>
            <a:ext cx="3210414"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student and his friend go to the store to buy the needed ingredients and are surprised by how cheap it is</a:t>
            </a:r>
          </a:p>
        </p:txBody>
      </p:sp>
      <p:sp>
        <p:nvSpPr>
          <p:cNvPr id="18" name="TextBox 17">
            <a:extLst>
              <a:ext uri="{FF2B5EF4-FFF2-40B4-BE49-F238E27FC236}">
                <a16:creationId xmlns:a16="http://schemas.microsoft.com/office/drawing/2014/main" id="{B22C6F60-6BC8-3967-BDC9-9378F6AA478F}"/>
              </a:ext>
            </a:extLst>
          </p:cNvPr>
          <p:cNvSpPr txBox="1"/>
          <p:nvPr/>
        </p:nvSpPr>
        <p:spPr>
          <a:xfrm>
            <a:off x="6736361" y="8842868"/>
            <a:ext cx="2068531"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After getting home, the students begin cooking following the recipe</a:t>
            </a:r>
          </a:p>
        </p:txBody>
      </p:sp>
      <p:sp>
        <p:nvSpPr>
          <p:cNvPr id="19" name="TextBox 18">
            <a:extLst>
              <a:ext uri="{FF2B5EF4-FFF2-40B4-BE49-F238E27FC236}">
                <a16:creationId xmlns:a16="http://schemas.microsoft.com/office/drawing/2014/main" id="{1198050B-00E8-B61B-66AD-63AD96D9DA7E}"/>
              </a:ext>
            </a:extLst>
          </p:cNvPr>
          <p:cNvSpPr txBox="1"/>
          <p:nvPr/>
        </p:nvSpPr>
        <p:spPr>
          <a:xfrm>
            <a:off x="9213026" y="8883194"/>
            <a:ext cx="3072847"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After setting their plates, they begin enjoying their conversation over the cheap hearty meal they had made.</a:t>
            </a:r>
          </a:p>
        </p:txBody>
      </p:sp>
      <p:sp>
        <p:nvSpPr>
          <p:cNvPr id="20" name="TextBox 19">
            <a:extLst>
              <a:ext uri="{FF2B5EF4-FFF2-40B4-BE49-F238E27FC236}">
                <a16:creationId xmlns:a16="http://schemas.microsoft.com/office/drawing/2014/main" id="{879BF2FC-911C-C9DC-1849-A72E0150075A}"/>
              </a:ext>
            </a:extLst>
          </p:cNvPr>
          <p:cNvSpPr txBox="1"/>
          <p:nvPr/>
        </p:nvSpPr>
        <p:spPr>
          <a:xfrm>
            <a:off x="21590" y="334127"/>
            <a:ext cx="3372711" cy="523220"/>
          </a:xfrm>
          <a:prstGeom prst="rect">
            <a:avLst/>
          </a:prstGeom>
          <a:solidFill>
            <a:schemeClr val="accent2">
              <a:lumMod val="60000"/>
              <a:lumOff val="40000"/>
            </a:schemeClr>
          </a:solidFill>
          <a:ln>
            <a:solidFill>
              <a:schemeClr val="tx1">
                <a:lumMod val="85000"/>
                <a:lumOff val="15000"/>
              </a:schemeClr>
            </a:solidFill>
          </a:ln>
        </p:spPr>
        <p:txBody>
          <a:bodyPr wrap="square" rtlCol="0">
            <a:spAutoFit/>
          </a:bodyPr>
          <a:lstStyle/>
          <a:p>
            <a:r>
              <a:rPr lang="en-GB" sz="1400" dirty="0"/>
              <a:t>User Persona: A Loughborough University student that cooks 3 to 4 meals a day</a:t>
            </a:r>
          </a:p>
        </p:txBody>
      </p:sp>
      <p:sp>
        <p:nvSpPr>
          <p:cNvPr id="22" name="TextBox 21">
            <a:extLst>
              <a:ext uri="{FF2B5EF4-FFF2-40B4-BE49-F238E27FC236}">
                <a16:creationId xmlns:a16="http://schemas.microsoft.com/office/drawing/2014/main" id="{007B1985-AFB9-0375-6BF1-944E82AF27E3}"/>
              </a:ext>
            </a:extLst>
          </p:cNvPr>
          <p:cNvSpPr txBox="1"/>
          <p:nvPr/>
        </p:nvSpPr>
        <p:spPr>
          <a:xfrm>
            <a:off x="3372711" y="334425"/>
            <a:ext cx="5490069" cy="523220"/>
          </a:xfrm>
          <a:prstGeom prst="rect">
            <a:avLst/>
          </a:prstGeom>
          <a:solidFill>
            <a:schemeClr val="accent2">
              <a:lumMod val="60000"/>
              <a:lumOff val="40000"/>
            </a:schemeClr>
          </a:solidFill>
          <a:ln>
            <a:solidFill>
              <a:schemeClr val="tx1">
                <a:lumMod val="85000"/>
                <a:lumOff val="15000"/>
              </a:schemeClr>
            </a:solidFill>
          </a:ln>
        </p:spPr>
        <p:txBody>
          <a:bodyPr wrap="square" rtlCol="0">
            <a:spAutoFit/>
          </a:bodyPr>
          <a:lstStyle/>
          <a:p>
            <a:r>
              <a:rPr lang="en-GB" sz="1400" dirty="0"/>
              <a:t>User Needs: The student wants to find and cook meals that fit his dietary requirements, cooking time and explore new meals to try out</a:t>
            </a:r>
          </a:p>
        </p:txBody>
      </p:sp>
      <p:sp>
        <p:nvSpPr>
          <p:cNvPr id="24" name="TextBox 23">
            <a:extLst>
              <a:ext uri="{FF2B5EF4-FFF2-40B4-BE49-F238E27FC236}">
                <a16:creationId xmlns:a16="http://schemas.microsoft.com/office/drawing/2014/main" id="{5D386214-4AC1-459F-0119-D6663DC73327}"/>
              </a:ext>
            </a:extLst>
          </p:cNvPr>
          <p:cNvSpPr txBox="1"/>
          <p:nvPr/>
        </p:nvSpPr>
        <p:spPr>
          <a:xfrm>
            <a:off x="8884370" y="107922"/>
            <a:ext cx="3917230" cy="738664"/>
          </a:xfrm>
          <a:prstGeom prst="rect">
            <a:avLst/>
          </a:prstGeom>
          <a:solidFill>
            <a:schemeClr val="accent2">
              <a:lumMod val="60000"/>
              <a:lumOff val="40000"/>
            </a:schemeClr>
          </a:solidFill>
          <a:ln>
            <a:solidFill>
              <a:schemeClr val="tx1">
                <a:lumMod val="85000"/>
                <a:lumOff val="15000"/>
              </a:schemeClr>
            </a:solidFill>
          </a:ln>
        </p:spPr>
        <p:txBody>
          <a:bodyPr wrap="square" rtlCol="0">
            <a:spAutoFit/>
          </a:bodyPr>
          <a:lstStyle/>
          <a:p>
            <a:r>
              <a:rPr lang="en-GB" sz="1400" dirty="0"/>
              <a:t>Scenario: A student is trying to figure out what to cook quickly in between his lectures and organize a dinner with his friend later in the day.</a:t>
            </a:r>
          </a:p>
        </p:txBody>
      </p:sp>
      <p:sp>
        <p:nvSpPr>
          <p:cNvPr id="26" name="TextBox 25">
            <a:extLst>
              <a:ext uri="{FF2B5EF4-FFF2-40B4-BE49-F238E27FC236}">
                <a16:creationId xmlns:a16="http://schemas.microsoft.com/office/drawing/2014/main" id="{DF424C12-F264-98BF-EA59-7E4C3A9FB862}"/>
              </a:ext>
            </a:extLst>
          </p:cNvPr>
          <p:cNvSpPr txBox="1"/>
          <p:nvPr/>
        </p:nvSpPr>
        <p:spPr>
          <a:xfrm>
            <a:off x="3793067" y="0"/>
            <a:ext cx="2906437" cy="369332"/>
          </a:xfrm>
          <a:prstGeom prst="rect">
            <a:avLst/>
          </a:prstGeom>
          <a:noFill/>
        </p:spPr>
        <p:txBody>
          <a:bodyPr wrap="none" rtlCol="0">
            <a:spAutoFit/>
          </a:bodyPr>
          <a:lstStyle/>
          <a:p>
            <a:r>
              <a:rPr lang="en-GB" b="1" u="sng" dirty="0"/>
              <a:t>Section: Concept Storyboard</a:t>
            </a:r>
          </a:p>
        </p:txBody>
      </p:sp>
    </p:spTree>
    <p:extLst>
      <p:ext uri="{BB962C8B-B14F-4D97-AF65-F5344CB8AC3E}">
        <p14:creationId xmlns:p14="http://schemas.microsoft.com/office/powerpoint/2010/main" val="446833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976A6-5354-BC75-DDD7-B9FC3F344A34}"/>
              </a:ext>
            </a:extLst>
          </p:cNvPr>
          <p:cNvSpPr/>
          <p:nvPr/>
        </p:nvSpPr>
        <p:spPr>
          <a:xfrm>
            <a:off x="55963" y="317738"/>
            <a:ext cx="5228199" cy="5164454"/>
          </a:xfrm>
          <a:prstGeom prst="rect">
            <a:avLst/>
          </a:prstGeom>
          <a:solidFill>
            <a:schemeClr val="accent2">
              <a:lumMod val="60000"/>
              <a:lumOff val="4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2">
            <a:extLst>
              <a:ext uri="{FF2B5EF4-FFF2-40B4-BE49-F238E27FC236}">
                <a16:creationId xmlns:a16="http://schemas.microsoft.com/office/drawing/2014/main" id="{FD92F4D3-F05C-BA17-7093-714E48378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461" y="940186"/>
            <a:ext cx="1073309" cy="20002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450DBC7-73F1-E59E-95B9-F209201A5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342" y="949796"/>
            <a:ext cx="1067130" cy="2000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ECB2376B-17AC-1BC6-FADB-C2C15C110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697" y="949797"/>
            <a:ext cx="1105020" cy="2000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E35F9E-74DE-B74A-341D-414265990983}"/>
              </a:ext>
            </a:extLst>
          </p:cNvPr>
          <p:cNvSpPr txBox="1"/>
          <p:nvPr/>
        </p:nvSpPr>
        <p:spPr>
          <a:xfrm>
            <a:off x="646522" y="295128"/>
            <a:ext cx="4436984" cy="307777"/>
          </a:xfrm>
          <a:prstGeom prst="rect">
            <a:avLst/>
          </a:prstGeom>
          <a:noFill/>
        </p:spPr>
        <p:txBody>
          <a:bodyPr wrap="none" rtlCol="0">
            <a:spAutoFit/>
          </a:bodyPr>
          <a:lstStyle/>
          <a:p>
            <a:r>
              <a:rPr lang="en-GB" sz="1400" b="1" u="sng" dirty="0"/>
              <a:t>Task 1: Find the Empanadas Recipe and Add to Favourites</a:t>
            </a:r>
          </a:p>
        </p:txBody>
      </p:sp>
      <p:sp>
        <p:nvSpPr>
          <p:cNvPr id="10" name="TextBox 9">
            <a:extLst>
              <a:ext uri="{FF2B5EF4-FFF2-40B4-BE49-F238E27FC236}">
                <a16:creationId xmlns:a16="http://schemas.microsoft.com/office/drawing/2014/main" id="{C8BEFA28-6746-F0D2-37F9-4A98941D6377}"/>
              </a:ext>
            </a:extLst>
          </p:cNvPr>
          <p:cNvSpPr txBox="1"/>
          <p:nvPr/>
        </p:nvSpPr>
        <p:spPr>
          <a:xfrm>
            <a:off x="189530" y="642726"/>
            <a:ext cx="1168525" cy="307777"/>
          </a:xfrm>
          <a:prstGeom prst="rect">
            <a:avLst/>
          </a:prstGeom>
          <a:noFill/>
        </p:spPr>
        <p:txBody>
          <a:bodyPr wrap="none" rtlCol="0">
            <a:spAutoFit/>
          </a:bodyPr>
          <a:lstStyle/>
          <a:p>
            <a:r>
              <a:rPr lang="en-US" sz="1400" b="1" dirty="0"/>
              <a:t>Home Screen</a:t>
            </a:r>
          </a:p>
        </p:txBody>
      </p:sp>
      <p:sp>
        <p:nvSpPr>
          <p:cNvPr id="11" name="TextBox 10">
            <a:extLst>
              <a:ext uri="{FF2B5EF4-FFF2-40B4-BE49-F238E27FC236}">
                <a16:creationId xmlns:a16="http://schemas.microsoft.com/office/drawing/2014/main" id="{B950DADF-8DEC-840B-C1CA-DFBE9BF5E73D}"/>
              </a:ext>
            </a:extLst>
          </p:cNvPr>
          <p:cNvSpPr txBox="1"/>
          <p:nvPr/>
        </p:nvSpPr>
        <p:spPr>
          <a:xfrm>
            <a:off x="1728426" y="636818"/>
            <a:ext cx="1230961" cy="307777"/>
          </a:xfrm>
          <a:prstGeom prst="rect">
            <a:avLst/>
          </a:prstGeom>
          <a:noFill/>
        </p:spPr>
        <p:txBody>
          <a:bodyPr wrap="square" rtlCol="0">
            <a:spAutoFit/>
          </a:bodyPr>
          <a:lstStyle/>
          <a:p>
            <a:r>
              <a:rPr lang="en-US" sz="1400" b="1" dirty="0"/>
              <a:t>Search Screen</a:t>
            </a:r>
          </a:p>
        </p:txBody>
      </p:sp>
      <p:sp>
        <p:nvSpPr>
          <p:cNvPr id="12" name="TextBox 11">
            <a:extLst>
              <a:ext uri="{FF2B5EF4-FFF2-40B4-BE49-F238E27FC236}">
                <a16:creationId xmlns:a16="http://schemas.microsoft.com/office/drawing/2014/main" id="{1DF1CEDD-0D66-E4E8-E55C-D0A5B876F136}"/>
              </a:ext>
            </a:extLst>
          </p:cNvPr>
          <p:cNvSpPr txBox="1"/>
          <p:nvPr/>
        </p:nvSpPr>
        <p:spPr>
          <a:xfrm>
            <a:off x="3329675" y="478776"/>
            <a:ext cx="1666114" cy="523220"/>
          </a:xfrm>
          <a:prstGeom prst="rect">
            <a:avLst/>
          </a:prstGeom>
          <a:noFill/>
        </p:spPr>
        <p:txBody>
          <a:bodyPr wrap="square" rtlCol="0">
            <a:spAutoFit/>
          </a:bodyPr>
          <a:lstStyle/>
          <a:p>
            <a:r>
              <a:rPr lang="en-US" sz="1400" b="1" dirty="0"/>
              <a:t>Search Screen – Mexican Cuisine</a:t>
            </a:r>
          </a:p>
        </p:txBody>
      </p:sp>
      <p:pic>
        <p:nvPicPr>
          <p:cNvPr id="1034" name="Picture 10">
            <a:extLst>
              <a:ext uri="{FF2B5EF4-FFF2-40B4-BE49-F238E27FC236}">
                <a16:creationId xmlns:a16="http://schemas.microsoft.com/office/drawing/2014/main" id="{0695FDE8-B682-609F-ADBF-6A788F2A32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052" y="3366041"/>
            <a:ext cx="1117374" cy="201864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99ED623E-2B44-522E-9FA6-1AE1CB071DE6}"/>
              </a:ext>
            </a:extLst>
          </p:cNvPr>
          <p:cNvCxnSpPr>
            <a:stCxn id="6" idx="3"/>
            <a:endCxn id="7" idx="1"/>
          </p:cNvCxnSpPr>
          <p:nvPr/>
        </p:nvCxnSpPr>
        <p:spPr>
          <a:xfrm>
            <a:off x="1416770" y="1940316"/>
            <a:ext cx="393572" cy="9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1E31CDE-8643-CAA8-77E1-98906DC350FB}"/>
              </a:ext>
            </a:extLst>
          </p:cNvPr>
          <p:cNvCxnSpPr>
            <a:cxnSpLocks/>
            <a:stCxn id="7" idx="3"/>
            <a:endCxn id="8" idx="1"/>
          </p:cNvCxnSpPr>
          <p:nvPr/>
        </p:nvCxnSpPr>
        <p:spPr>
          <a:xfrm>
            <a:off x="2877472" y="1949926"/>
            <a:ext cx="544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19D77F9-6880-FCE7-197D-D0BFCF9CF2B6}"/>
              </a:ext>
            </a:extLst>
          </p:cNvPr>
          <p:cNvCxnSpPr>
            <a:stCxn id="8" idx="2"/>
            <a:endCxn id="1034" idx="0"/>
          </p:cNvCxnSpPr>
          <p:nvPr/>
        </p:nvCxnSpPr>
        <p:spPr>
          <a:xfrm rot="5400000">
            <a:off x="2363980" y="1755814"/>
            <a:ext cx="415986" cy="2804468"/>
          </a:xfrm>
          <a:prstGeom prst="bentConnector3">
            <a:avLst>
              <a:gd name="adj1" fmla="val 37177"/>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ECFCD5-2694-E6E1-195E-190E055C05CC}"/>
              </a:ext>
            </a:extLst>
          </p:cNvPr>
          <p:cNvSpPr txBox="1"/>
          <p:nvPr/>
        </p:nvSpPr>
        <p:spPr>
          <a:xfrm>
            <a:off x="220291" y="3074714"/>
            <a:ext cx="2156552" cy="307777"/>
          </a:xfrm>
          <a:prstGeom prst="rect">
            <a:avLst/>
          </a:prstGeom>
          <a:noFill/>
        </p:spPr>
        <p:txBody>
          <a:bodyPr wrap="none" rtlCol="0">
            <a:spAutoFit/>
          </a:bodyPr>
          <a:lstStyle/>
          <a:p>
            <a:r>
              <a:rPr lang="en-US" sz="1400" b="1" dirty="0"/>
              <a:t>Empanadas Recipe Screen</a:t>
            </a:r>
          </a:p>
        </p:txBody>
      </p:sp>
      <p:sp>
        <p:nvSpPr>
          <p:cNvPr id="25" name="TextBox 24">
            <a:extLst>
              <a:ext uri="{FF2B5EF4-FFF2-40B4-BE49-F238E27FC236}">
                <a16:creationId xmlns:a16="http://schemas.microsoft.com/office/drawing/2014/main" id="{A5C5C8F7-2E09-E2C9-BBB2-B6557B067829}"/>
              </a:ext>
            </a:extLst>
          </p:cNvPr>
          <p:cNvSpPr txBox="1"/>
          <p:nvPr/>
        </p:nvSpPr>
        <p:spPr>
          <a:xfrm>
            <a:off x="55963" y="5527373"/>
            <a:ext cx="5316650" cy="3970318"/>
          </a:xfrm>
          <a:prstGeom prst="rect">
            <a:avLst/>
          </a:prstGeom>
          <a:solidFill>
            <a:schemeClr val="accent1">
              <a:lumMod val="40000"/>
              <a:lumOff val="60000"/>
            </a:schemeClr>
          </a:solidFill>
          <a:ln>
            <a:solidFill>
              <a:schemeClr val="tx1">
                <a:lumMod val="75000"/>
                <a:lumOff val="25000"/>
              </a:schemeClr>
            </a:solidFill>
          </a:ln>
        </p:spPr>
        <p:txBody>
          <a:bodyPr wrap="square" rtlCol="0">
            <a:spAutoFit/>
          </a:bodyPr>
          <a:lstStyle/>
          <a:p>
            <a:r>
              <a:rPr lang="en-US" sz="1400" b="1" dirty="0"/>
              <a:t>Feedback During Task 1</a:t>
            </a:r>
            <a:r>
              <a:rPr lang="en-US" sz="1400" dirty="0"/>
              <a:t>: Participants of the test for this prototype were University Students – One was a second-year student, and the other student was a third-year student. The first thing mentioned by both students was the fact that the overall layout of the home screen was nice and seemed quite sleek. They mentioned it could be useful if there were buttons put in place so that you could scroll horizontally so it is easier to navigate. They stated there was no apparent logo for the app and one of them suggested to use a simple text logo. They liked the layout of the search screen stating it was clear and easy to understand how to use. They also declared that the use of buttons and information layout on the recipe app was well thought out. A participant stated that the size of the buttons were proper, so it was clear to see what does what. Participants also thought that the notification that appears after favoriting the recipe was a good idea, so people know when they have successfully confirmed that its favorited. They communicated that it would be good to also be able to search on the search screen and lead to the Empanadas recipe so that there isn’t just one way of looking for a recipe. </a:t>
            </a:r>
            <a:endParaRPr lang="en-GB" sz="1400" dirty="0"/>
          </a:p>
        </p:txBody>
      </p:sp>
      <p:sp>
        <p:nvSpPr>
          <p:cNvPr id="26" name="Rectangle 25">
            <a:extLst>
              <a:ext uri="{FF2B5EF4-FFF2-40B4-BE49-F238E27FC236}">
                <a16:creationId xmlns:a16="http://schemas.microsoft.com/office/drawing/2014/main" id="{D2A8FE20-93F1-CAAD-C0B2-770F9C1CACDC}"/>
              </a:ext>
            </a:extLst>
          </p:cNvPr>
          <p:cNvSpPr/>
          <p:nvPr/>
        </p:nvSpPr>
        <p:spPr>
          <a:xfrm>
            <a:off x="5340280" y="317738"/>
            <a:ext cx="7367141" cy="419404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CE898E0E-69D4-ED25-3514-045CD06B50C8}"/>
              </a:ext>
            </a:extLst>
          </p:cNvPr>
          <p:cNvSpPr txBox="1"/>
          <p:nvPr/>
        </p:nvSpPr>
        <p:spPr>
          <a:xfrm>
            <a:off x="6757009" y="371481"/>
            <a:ext cx="5569666" cy="307777"/>
          </a:xfrm>
          <a:prstGeom prst="rect">
            <a:avLst/>
          </a:prstGeom>
          <a:noFill/>
        </p:spPr>
        <p:txBody>
          <a:bodyPr wrap="none" rtlCol="0">
            <a:spAutoFit/>
          </a:bodyPr>
          <a:lstStyle/>
          <a:p>
            <a:r>
              <a:rPr lang="en-GB" sz="1400" b="1" u="sng" dirty="0"/>
              <a:t>Task 2: Add the Empanadas Recipe to your breakfast in the Meal Planner</a:t>
            </a:r>
          </a:p>
        </p:txBody>
      </p:sp>
      <p:pic>
        <p:nvPicPr>
          <p:cNvPr id="1036" name="Picture 12">
            <a:extLst>
              <a:ext uri="{FF2B5EF4-FFF2-40B4-BE49-F238E27FC236}">
                <a16:creationId xmlns:a16="http://schemas.microsoft.com/office/drawing/2014/main" id="{9B47E7D1-524B-A810-F8C2-9D318B84B8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8670" y="3306329"/>
            <a:ext cx="1072019" cy="20186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844D51E8-4607-4BEA-6048-A4DDEFE12B63}"/>
              </a:ext>
            </a:extLst>
          </p:cNvPr>
          <p:cNvCxnSpPr>
            <a:cxnSpLocks/>
            <a:endCxn id="1036" idx="1"/>
          </p:cNvCxnSpPr>
          <p:nvPr/>
        </p:nvCxnSpPr>
        <p:spPr>
          <a:xfrm>
            <a:off x="1728426" y="4315650"/>
            <a:ext cx="1250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15F0029-3C89-6E28-6A02-E8B33F63DF35}"/>
              </a:ext>
            </a:extLst>
          </p:cNvPr>
          <p:cNvSpPr txBox="1"/>
          <p:nvPr/>
        </p:nvSpPr>
        <p:spPr>
          <a:xfrm>
            <a:off x="2376843" y="3041787"/>
            <a:ext cx="1994520" cy="307777"/>
          </a:xfrm>
          <a:prstGeom prst="rect">
            <a:avLst/>
          </a:prstGeom>
          <a:noFill/>
        </p:spPr>
        <p:txBody>
          <a:bodyPr wrap="none" rtlCol="0">
            <a:spAutoFit/>
          </a:bodyPr>
          <a:lstStyle/>
          <a:p>
            <a:r>
              <a:rPr lang="en-US" sz="1400" b="1" dirty="0"/>
              <a:t>Favorited Recipe Screen </a:t>
            </a:r>
          </a:p>
        </p:txBody>
      </p:sp>
      <p:pic>
        <p:nvPicPr>
          <p:cNvPr id="38" name="Picture 2">
            <a:extLst>
              <a:ext uri="{FF2B5EF4-FFF2-40B4-BE49-F238E27FC236}">
                <a16:creationId xmlns:a16="http://schemas.microsoft.com/office/drawing/2014/main" id="{BAD32C48-A629-5F70-40CA-6F261F851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824" y="888286"/>
            <a:ext cx="901603" cy="168026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371A159B-435B-F099-00EB-398D95D25F10}"/>
              </a:ext>
            </a:extLst>
          </p:cNvPr>
          <p:cNvSpPr txBox="1"/>
          <p:nvPr/>
        </p:nvSpPr>
        <p:spPr>
          <a:xfrm>
            <a:off x="5397506" y="600936"/>
            <a:ext cx="1168525" cy="307777"/>
          </a:xfrm>
          <a:prstGeom prst="rect">
            <a:avLst/>
          </a:prstGeom>
          <a:noFill/>
        </p:spPr>
        <p:txBody>
          <a:bodyPr wrap="none" rtlCol="0">
            <a:spAutoFit/>
          </a:bodyPr>
          <a:lstStyle/>
          <a:p>
            <a:r>
              <a:rPr lang="en-US" sz="1400" b="1" dirty="0"/>
              <a:t>Home Screen</a:t>
            </a:r>
          </a:p>
        </p:txBody>
      </p:sp>
      <p:pic>
        <p:nvPicPr>
          <p:cNvPr id="1038" name="Picture 14">
            <a:extLst>
              <a:ext uri="{FF2B5EF4-FFF2-40B4-BE49-F238E27FC236}">
                <a16:creationId xmlns:a16="http://schemas.microsoft.com/office/drawing/2014/main" id="{F34CA912-2CA2-D515-93EF-B9A927A52B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0615" y="876585"/>
            <a:ext cx="920971" cy="168026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5F10986-1F2C-9331-3D1D-BF8D97EAB12B}"/>
              </a:ext>
            </a:extLst>
          </p:cNvPr>
          <p:cNvSpPr txBox="1"/>
          <p:nvPr/>
        </p:nvSpPr>
        <p:spPr>
          <a:xfrm>
            <a:off x="6543539" y="610603"/>
            <a:ext cx="1718356" cy="307777"/>
          </a:xfrm>
          <a:prstGeom prst="rect">
            <a:avLst/>
          </a:prstGeom>
          <a:noFill/>
        </p:spPr>
        <p:txBody>
          <a:bodyPr wrap="none" rtlCol="0">
            <a:spAutoFit/>
          </a:bodyPr>
          <a:lstStyle/>
          <a:p>
            <a:r>
              <a:rPr lang="en-US" sz="1400" b="1" dirty="0"/>
              <a:t>Meal Planner Screen</a:t>
            </a:r>
          </a:p>
        </p:txBody>
      </p:sp>
      <p:pic>
        <p:nvPicPr>
          <p:cNvPr id="54" name="Picture 4">
            <a:extLst>
              <a:ext uri="{FF2B5EF4-FFF2-40B4-BE49-F238E27FC236}">
                <a16:creationId xmlns:a16="http://schemas.microsoft.com/office/drawing/2014/main" id="{7BA1BF7A-4017-15B2-4AF3-9794B4CA0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314" y="866514"/>
            <a:ext cx="897605" cy="168249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a:extLst>
              <a:ext uri="{FF2B5EF4-FFF2-40B4-BE49-F238E27FC236}">
                <a16:creationId xmlns:a16="http://schemas.microsoft.com/office/drawing/2014/main" id="{39686A23-BAA8-B077-7FF7-2D262CB51A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264" y="898875"/>
            <a:ext cx="928241" cy="168026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4FA13B0-B46F-C9B9-E29B-38A57744A1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81446" y="880341"/>
            <a:ext cx="901602" cy="168408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98648A6-0A1D-0195-4971-B19A37055D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1899" y="2779820"/>
            <a:ext cx="884132" cy="1680261"/>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a:extLst>
              <a:ext uri="{FF2B5EF4-FFF2-40B4-BE49-F238E27FC236}">
                <a16:creationId xmlns:a16="http://schemas.microsoft.com/office/drawing/2014/main" id="{FDD5C7F0-8F45-7EE0-8020-CE46BF7B0353}"/>
              </a:ext>
            </a:extLst>
          </p:cNvPr>
          <p:cNvCxnSpPr>
            <a:cxnSpLocks/>
            <a:stCxn id="38" idx="3"/>
            <a:endCxn id="1038" idx="1"/>
          </p:cNvCxnSpPr>
          <p:nvPr/>
        </p:nvCxnSpPr>
        <p:spPr>
          <a:xfrm flipV="1">
            <a:off x="6490427" y="1716716"/>
            <a:ext cx="550188" cy="11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5CA29535-DC83-840B-FE51-60730462510D}"/>
              </a:ext>
            </a:extLst>
          </p:cNvPr>
          <p:cNvCxnSpPr>
            <a:cxnSpLocks/>
            <a:stCxn id="1038" idx="3"/>
            <a:endCxn id="54" idx="1"/>
          </p:cNvCxnSpPr>
          <p:nvPr/>
        </p:nvCxnSpPr>
        <p:spPr>
          <a:xfrm flipV="1">
            <a:off x="7961586" y="1707762"/>
            <a:ext cx="536728" cy="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A521FC32-3A4F-3AD1-0EE4-6D3C3512B480}"/>
              </a:ext>
            </a:extLst>
          </p:cNvPr>
          <p:cNvSpPr txBox="1"/>
          <p:nvPr/>
        </p:nvSpPr>
        <p:spPr>
          <a:xfrm>
            <a:off x="8230945" y="591098"/>
            <a:ext cx="1218860" cy="307777"/>
          </a:xfrm>
          <a:prstGeom prst="rect">
            <a:avLst/>
          </a:prstGeom>
          <a:noFill/>
        </p:spPr>
        <p:txBody>
          <a:bodyPr wrap="none" rtlCol="0">
            <a:spAutoFit/>
          </a:bodyPr>
          <a:lstStyle/>
          <a:p>
            <a:r>
              <a:rPr lang="en-US" sz="1400" b="1" dirty="0"/>
              <a:t>Search Screen</a:t>
            </a:r>
          </a:p>
        </p:txBody>
      </p:sp>
      <p:sp>
        <p:nvSpPr>
          <p:cNvPr id="1073" name="TextBox 1072">
            <a:extLst>
              <a:ext uri="{FF2B5EF4-FFF2-40B4-BE49-F238E27FC236}">
                <a16:creationId xmlns:a16="http://schemas.microsoft.com/office/drawing/2014/main" id="{C7A6FEC2-AAD0-D9B3-C3AA-AFE0E2F46FAB}"/>
              </a:ext>
            </a:extLst>
          </p:cNvPr>
          <p:cNvSpPr txBox="1"/>
          <p:nvPr/>
        </p:nvSpPr>
        <p:spPr>
          <a:xfrm>
            <a:off x="9365388" y="571241"/>
            <a:ext cx="2662355" cy="307777"/>
          </a:xfrm>
          <a:prstGeom prst="rect">
            <a:avLst/>
          </a:prstGeom>
          <a:noFill/>
        </p:spPr>
        <p:txBody>
          <a:bodyPr wrap="square" rtlCol="0">
            <a:spAutoFit/>
          </a:bodyPr>
          <a:lstStyle/>
          <a:p>
            <a:r>
              <a:rPr lang="en-US" sz="1400" b="1" dirty="0"/>
              <a:t>Search Screen – Mexican Cuisine</a:t>
            </a:r>
          </a:p>
        </p:txBody>
      </p:sp>
      <p:sp>
        <p:nvSpPr>
          <p:cNvPr id="1098" name="TextBox 1097">
            <a:extLst>
              <a:ext uri="{FF2B5EF4-FFF2-40B4-BE49-F238E27FC236}">
                <a16:creationId xmlns:a16="http://schemas.microsoft.com/office/drawing/2014/main" id="{A1880F73-5D3F-02ED-A441-7B57EA5AF2F6}"/>
              </a:ext>
            </a:extLst>
          </p:cNvPr>
          <p:cNvSpPr txBox="1"/>
          <p:nvPr/>
        </p:nvSpPr>
        <p:spPr>
          <a:xfrm>
            <a:off x="10685549" y="2521630"/>
            <a:ext cx="2156552" cy="307777"/>
          </a:xfrm>
          <a:prstGeom prst="rect">
            <a:avLst/>
          </a:prstGeom>
          <a:noFill/>
        </p:spPr>
        <p:txBody>
          <a:bodyPr wrap="none" rtlCol="0">
            <a:spAutoFit/>
          </a:bodyPr>
          <a:lstStyle/>
          <a:p>
            <a:r>
              <a:rPr lang="en-US" sz="1400" b="1" dirty="0"/>
              <a:t>Empanadas Recipe Screen</a:t>
            </a:r>
          </a:p>
        </p:txBody>
      </p:sp>
      <p:sp>
        <p:nvSpPr>
          <p:cNvPr id="1099" name="TextBox 1098">
            <a:extLst>
              <a:ext uri="{FF2B5EF4-FFF2-40B4-BE49-F238E27FC236}">
                <a16:creationId xmlns:a16="http://schemas.microsoft.com/office/drawing/2014/main" id="{0F799AEF-526C-3203-7BFD-488B38B64009}"/>
              </a:ext>
            </a:extLst>
          </p:cNvPr>
          <p:cNvSpPr txBox="1"/>
          <p:nvPr/>
        </p:nvSpPr>
        <p:spPr>
          <a:xfrm>
            <a:off x="5284980" y="2516934"/>
            <a:ext cx="1718356" cy="307777"/>
          </a:xfrm>
          <a:prstGeom prst="rect">
            <a:avLst/>
          </a:prstGeom>
          <a:noFill/>
        </p:spPr>
        <p:txBody>
          <a:bodyPr wrap="none" rtlCol="0">
            <a:spAutoFit/>
          </a:bodyPr>
          <a:lstStyle/>
          <a:p>
            <a:r>
              <a:rPr lang="en-US" sz="1400" b="1" dirty="0"/>
              <a:t>Meal Planner Screen</a:t>
            </a:r>
          </a:p>
        </p:txBody>
      </p:sp>
      <p:sp>
        <p:nvSpPr>
          <p:cNvPr id="1114" name="Rectangle 1113">
            <a:extLst>
              <a:ext uri="{FF2B5EF4-FFF2-40B4-BE49-F238E27FC236}">
                <a16:creationId xmlns:a16="http://schemas.microsoft.com/office/drawing/2014/main" id="{3FF82DA1-62DF-02BE-5909-20F4E7CE8581}"/>
              </a:ext>
            </a:extLst>
          </p:cNvPr>
          <p:cNvSpPr/>
          <p:nvPr/>
        </p:nvSpPr>
        <p:spPr>
          <a:xfrm>
            <a:off x="5777795" y="5669736"/>
            <a:ext cx="6320558" cy="242779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5" name="TextBox 1114">
            <a:extLst>
              <a:ext uri="{FF2B5EF4-FFF2-40B4-BE49-F238E27FC236}">
                <a16:creationId xmlns:a16="http://schemas.microsoft.com/office/drawing/2014/main" id="{BA71A6BF-1B51-EB57-C213-18BE08EB0E18}"/>
              </a:ext>
            </a:extLst>
          </p:cNvPr>
          <p:cNvSpPr txBox="1"/>
          <p:nvPr/>
        </p:nvSpPr>
        <p:spPr>
          <a:xfrm>
            <a:off x="6898724" y="5665376"/>
            <a:ext cx="4439485" cy="307777"/>
          </a:xfrm>
          <a:prstGeom prst="rect">
            <a:avLst/>
          </a:prstGeom>
          <a:noFill/>
        </p:spPr>
        <p:txBody>
          <a:bodyPr wrap="none" rtlCol="0">
            <a:spAutoFit/>
          </a:bodyPr>
          <a:lstStyle/>
          <a:p>
            <a:r>
              <a:rPr lang="en-GB" sz="1400" b="1" u="sng" dirty="0"/>
              <a:t>Task 3: Add item to Breakfast Ingredients in Shopping List</a:t>
            </a:r>
          </a:p>
        </p:txBody>
      </p:sp>
      <p:pic>
        <p:nvPicPr>
          <p:cNvPr id="1116" name="Picture 2">
            <a:extLst>
              <a:ext uri="{FF2B5EF4-FFF2-40B4-BE49-F238E27FC236}">
                <a16:creationId xmlns:a16="http://schemas.microsoft.com/office/drawing/2014/main" id="{F61FD682-2C22-7420-AF8E-1D0E4103E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736" y="6204358"/>
            <a:ext cx="902803" cy="1682496"/>
          </a:xfrm>
          <a:prstGeom prst="rect">
            <a:avLst/>
          </a:prstGeom>
          <a:noFill/>
          <a:extLst>
            <a:ext uri="{909E8E84-426E-40DD-AFC4-6F175D3DCCD1}">
              <a14:hiddenFill xmlns:a14="http://schemas.microsoft.com/office/drawing/2010/main">
                <a:solidFill>
                  <a:srgbClr val="FFFFFF"/>
                </a:solidFill>
              </a14:hiddenFill>
            </a:ext>
          </a:extLst>
        </p:spPr>
      </p:pic>
      <p:sp>
        <p:nvSpPr>
          <p:cNvPr id="1117" name="TextBox 1116">
            <a:extLst>
              <a:ext uri="{FF2B5EF4-FFF2-40B4-BE49-F238E27FC236}">
                <a16:creationId xmlns:a16="http://schemas.microsoft.com/office/drawing/2014/main" id="{A30E2307-7EA1-99E0-93EE-0AB44EE17895}"/>
              </a:ext>
            </a:extLst>
          </p:cNvPr>
          <p:cNvSpPr txBox="1"/>
          <p:nvPr/>
        </p:nvSpPr>
        <p:spPr>
          <a:xfrm>
            <a:off x="5766742" y="5944559"/>
            <a:ext cx="1168525" cy="307777"/>
          </a:xfrm>
          <a:prstGeom prst="rect">
            <a:avLst/>
          </a:prstGeom>
          <a:noFill/>
        </p:spPr>
        <p:txBody>
          <a:bodyPr wrap="none" rtlCol="0">
            <a:spAutoFit/>
          </a:bodyPr>
          <a:lstStyle/>
          <a:p>
            <a:r>
              <a:rPr lang="en-US" sz="1400" b="1" dirty="0"/>
              <a:t>Home Screen</a:t>
            </a:r>
          </a:p>
        </p:txBody>
      </p:sp>
      <p:sp>
        <p:nvSpPr>
          <p:cNvPr id="1119" name="TextBox 1118">
            <a:extLst>
              <a:ext uri="{FF2B5EF4-FFF2-40B4-BE49-F238E27FC236}">
                <a16:creationId xmlns:a16="http://schemas.microsoft.com/office/drawing/2014/main" id="{C914E07C-64A9-6B67-9AF9-8FFB3D1918E0}"/>
              </a:ext>
            </a:extLst>
          </p:cNvPr>
          <p:cNvSpPr txBox="1"/>
          <p:nvPr/>
        </p:nvSpPr>
        <p:spPr>
          <a:xfrm>
            <a:off x="6982490" y="5951710"/>
            <a:ext cx="1711559" cy="307777"/>
          </a:xfrm>
          <a:prstGeom prst="rect">
            <a:avLst/>
          </a:prstGeom>
          <a:noFill/>
        </p:spPr>
        <p:txBody>
          <a:bodyPr wrap="none" rtlCol="0">
            <a:spAutoFit/>
          </a:bodyPr>
          <a:lstStyle/>
          <a:p>
            <a:r>
              <a:rPr lang="en-US" sz="1400" b="1" dirty="0"/>
              <a:t>Shopping List Screen</a:t>
            </a:r>
          </a:p>
        </p:txBody>
      </p:sp>
      <p:cxnSp>
        <p:nvCxnSpPr>
          <p:cNvPr id="1124" name="Straight Arrow Connector 1123">
            <a:extLst>
              <a:ext uri="{FF2B5EF4-FFF2-40B4-BE49-F238E27FC236}">
                <a16:creationId xmlns:a16="http://schemas.microsoft.com/office/drawing/2014/main" id="{DF71AA84-F136-1F7B-8E7F-68E32F7F57D2}"/>
              </a:ext>
            </a:extLst>
          </p:cNvPr>
          <p:cNvCxnSpPr>
            <a:cxnSpLocks/>
            <a:stCxn id="1116" idx="3"/>
            <a:endCxn id="1141" idx="1"/>
          </p:cNvCxnSpPr>
          <p:nvPr/>
        </p:nvCxnSpPr>
        <p:spPr>
          <a:xfrm>
            <a:off x="6796539" y="7045606"/>
            <a:ext cx="497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7" name="TextBox 1126">
            <a:extLst>
              <a:ext uri="{FF2B5EF4-FFF2-40B4-BE49-F238E27FC236}">
                <a16:creationId xmlns:a16="http://schemas.microsoft.com/office/drawing/2014/main" id="{907203F1-0967-8333-96BE-42728CD16EBA}"/>
              </a:ext>
            </a:extLst>
          </p:cNvPr>
          <p:cNvSpPr txBox="1"/>
          <p:nvPr/>
        </p:nvSpPr>
        <p:spPr>
          <a:xfrm>
            <a:off x="8052742" y="7823201"/>
            <a:ext cx="2662355" cy="307777"/>
          </a:xfrm>
          <a:prstGeom prst="rect">
            <a:avLst/>
          </a:prstGeom>
          <a:noFill/>
        </p:spPr>
        <p:txBody>
          <a:bodyPr wrap="square" rtlCol="0">
            <a:spAutoFit/>
          </a:bodyPr>
          <a:lstStyle/>
          <a:p>
            <a:r>
              <a:rPr lang="en-US" sz="1400" b="1" dirty="0"/>
              <a:t>Breakfast Ingredients List Screen</a:t>
            </a:r>
          </a:p>
        </p:txBody>
      </p:sp>
      <p:sp>
        <p:nvSpPr>
          <p:cNvPr id="1129" name="TextBox 1128">
            <a:extLst>
              <a:ext uri="{FF2B5EF4-FFF2-40B4-BE49-F238E27FC236}">
                <a16:creationId xmlns:a16="http://schemas.microsoft.com/office/drawing/2014/main" id="{B04088EA-25DF-F22F-0F35-22E6FE8A2291}"/>
              </a:ext>
            </a:extLst>
          </p:cNvPr>
          <p:cNvSpPr txBox="1"/>
          <p:nvPr/>
        </p:nvSpPr>
        <p:spPr>
          <a:xfrm>
            <a:off x="10609432" y="5914463"/>
            <a:ext cx="1514261" cy="307777"/>
          </a:xfrm>
          <a:prstGeom prst="rect">
            <a:avLst/>
          </a:prstGeom>
          <a:noFill/>
        </p:spPr>
        <p:txBody>
          <a:bodyPr wrap="none" rtlCol="0">
            <a:spAutoFit/>
          </a:bodyPr>
          <a:lstStyle/>
          <a:p>
            <a:r>
              <a:rPr lang="en-US" sz="1400" b="1" dirty="0"/>
              <a:t>Add to List Screen</a:t>
            </a:r>
          </a:p>
        </p:txBody>
      </p:sp>
      <p:cxnSp>
        <p:nvCxnSpPr>
          <p:cNvPr id="1131" name="Straight Arrow Connector 1130">
            <a:extLst>
              <a:ext uri="{FF2B5EF4-FFF2-40B4-BE49-F238E27FC236}">
                <a16:creationId xmlns:a16="http://schemas.microsoft.com/office/drawing/2014/main" id="{AE9A2BC1-381B-1C53-D021-5F08389E4639}"/>
              </a:ext>
            </a:extLst>
          </p:cNvPr>
          <p:cNvCxnSpPr>
            <a:cxnSpLocks/>
            <a:stCxn id="1150" idx="3"/>
            <a:endCxn id="1151" idx="1"/>
          </p:cNvCxnSpPr>
          <p:nvPr/>
        </p:nvCxnSpPr>
        <p:spPr>
          <a:xfrm>
            <a:off x="9885539" y="7045606"/>
            <a:ext cx="1010907" cy="6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41" name="Picture 20">
            <a:extLst>
              <a:ext uri="{FF2B5EF4-FFF2-40B4-BE49-F238E27FC236}">
                <a16:creationId xmlns:a16="http://schemas.microsoft.com/office/drawing/2014/main" id="{53BD86A1-4666-BBBD-9AFF-3172C68A21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4313" y="6204358"/>
            <a:ext cx="938591"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150" name="Picture 22">
            <a:extLst>
              <a:ext uri="{FF2B5EF4-FFF2-40B4-BE49-F238E27FC236}">
                <a16:creationId xmlns:a16="http://schemas.microsoft.com/office/drawing/2014/main" id="{8693A8B4-8139-F783-5229-3926761F8A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0605" y="6204358"/>
            <a:ext cx="914934"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151" name="Picture 24">
            <a:extLst>
              <a:ext uri="{FF2B5EF4-FFF2-40B4-BE49-F238E27FC236}">
                <a16:creationId xmlns:a16="http://schemas.microsoft.com/office/drawing/2014/main" id="{24A4921D-D4D7-DFAB-4BC5-329CDCC5BD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96446" y="6211101"/>
            <a:ext cx="929261" cy="1682496"/>
          </a:xfrm>
          <a:prstGeom prst="rect">
            <a:avLst/>
          </a:prstGeom>
          <a:noFill/>
          <a:extLst>
            <a:ext uri="{909E8E84-426E-40DD-AFC4-6F175D3DCCD1}">
              <a14:hiddenFill xmlns:a14="http://schemas.microsoft.com/office/drawing/2010/main">
                <a:solidFill>
                  <a:srgbClr val="FFFFFF"/>
                </a:solidFill>
              </a14:hiddenFill>
            </a:ext>
          </a:extLst>
        </p:spPr>
      </p:pic>
      <p:cxnSp>
        <p:nvCxnSpPr>
          <p:cNvPr id="1198" name="Straight Arrow Connector 1197">
            <a:extLst>
              <a:ext uri="{FF2B5EF4-FFF2-40B4-BE49-F238E27FC236}">
                <a16:creationId xmlns:a16="http://schemas.microsoft.com/office/drawing/2014/main" id="{88E529E4-514A-97CB-0544-E64824C8F3DA}"/>
              </a:ext>
            </a:extLst>
          </p:cNvPr>
          <p:cNvCxnSpPr>
            <a:cxnSpLocks/>
            <a:stCxn id="1141" idx="3"/>
            <a:endCxn id="1150" idx="1"/>
          </p:cNvCxnSpPr>
          <p:nvPr/>
        </p:nvCxnSpPr>
        <p:spPr>
          <a:xfrm>
            <a:off x="8232904" y="7045606"/>
            <a:ext cx="737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5" name="TextBox 1214">
            <a:extLst>
              <a:ext uri="{FF2B5EF4-FFF2-40B4-BE49-F238E27FC236}">
                <a16:creationId xmlns:a16="http://schemas.microsoft.com/office/drawing/2014/main" id="{47C13964-E1BD-57AC-AD1B-9E15CE48EC02}"/>
              </a:ext>
            </a:extLst>
          </p:cNvPr>
          <p:cNvSpPr txBox="1"/>
          <p:nvPr/>
        </p:nvSpPr>
        <p:spPr>
          <a:xfrm>
            <a:off x="6705632" y="3295947"/>
            <a:ext cx="5672419" cy="2246769"/>
          </a:xfrm>
          <a:prstGeom prst="rect">
            <a:avLst/>
          </a:prstGeom>
          <a:solidFill>
            <a:schemeClr val="accent1">
              <a:lumMod val="40000"/>
              <a:lumOff val="60000"/>
            </a:schemeClr>
          </a:solidFill>
          <a:ln>
            <a:solidFill>
              <a:schemeClr val="tx1">
                <a:lumMod val="75000"/>
                <a:lumOff val="25000"/>
              </a:schemeClr>
            </a:solidFill>
          </a:ln>
        </p:spPr>
        <p:txBody>
          <a:bodyPr wrap="square" rtlCol="0">
            <a:spAutoFit/>
          </a:bodyPr>
          <a:lstStyle/>
          <a:p>
            <a:r>
              <a:rPr lang="en-US" sz="1400" b="1" dirty="0"/>
              <a:t>Feedback During Task 2</a:t>
            </a:r>
            <a:r>
              <a:rPr lang="en-US" sz="1400" dirty="0"/>
              <a:t>: Participants liked the button that directed them to the Meal Planner Screen from the Home Screen. Both students were pleased with the Meal Planner Screen stating how clear and useful the meal planner seemed. They liked the fact that they could track their meals in a manner. They enjoyed the simplicity of searching for a meal and adding it to their meal planner using the search screen from before. One thing they mentioned was how the favoriting feature is still available in this process and stated that it seemed too cluttered for this task. They also mentioned they liked being able to view a video guide on the recipes. They also suggested changing the meal planner icon to a book.</a:t>
            </a:r>
            <a:endParaRPr lang="en-GB" sz="1400" dirty="0"/>
          </a:p>
        </p:txBody>
      </p:sp>
      <p:sp>
        <p:nvSpPr>
          <p:cNvPr id="1216" name="TextBox 1215">
            <a:extLst>
              <a:ext uri="{FF2B5EF4-FFF2-40B4-BE49-F238E27FC236}">
                <a16:creationId xmlns:a16="http://schemas.microsoft.com/office/drawing/2014/main" id="{AD9675B4-81AF-9121-5ECC-A4E81CFFDB68}"/>
              </a:ext>
            </a:extLst>
          </p:cNvPr>
          <p:cNvSpPr txBox="1"/>
          <p:nvPr/>
        </p:nvSpPr>
        <p:spPr>
          <a:xfrm>
            <a:off x="5678624" y="8177649"/>
            <a:ext cx="6518900" cy="1169551"/>
          </a:xfrm>
          <a:prstGeom prst="rect">
            <a:avLst/>
          </a:prstGeom>
          <a:solidFill>
            <a:schemeClr val="accent1">
              <a:lumMod val="40000"/>
              <a:lumOff val="60000"/>
            </a:schemeClr>
          </a:solidFill>
          <a:ln>
            <a:solidFill>
              <a:schemeClr val="tx1">
                <a:lumMod val="85000"/>
                <a:lumOff val="15000"/>
              </a:schemeClr>
            </a:solidFill>
          </a:ln>
        </p:spPr>
        <p:txBody>
          <a:bodyPr wrap="square" rtlCol="0">
            <a:spAutoFit/>
          </a:bodyPr>
          <a:lstStyle/>
          <a:p>
            <a:r>
              <a:rPr lang="en-US" sz="1400" dirty="0"/>
              <a:t>Feedback During Task 3: Participants were content with a shopping list feature being included within the app. They liked how they could generate separate lists allowing them to be more organized when it came to shopping. One participant stated that this could even help in budgeting. On adding to the List screen, a participant suggested adding a unit text field for more accurate entries.</a:t>
            </a:r>
            <a:endParaRPr lang="en-GB" sz="1400" dirty="0"/>
          </a:p>
        </p:txBody>
      </p:sp>
      <p:sp>
        <p:nvSpPr>
          <p:cNvPr id="1218" name="TextBox 1217">
            <a:extLst>
              <a:ext uri="{FF2B5EF4-FFF2-40B4-BE49-F238E27FC236}">
                <a16:creationId xmlns:a16="http://schemas.microsoft.com/office/drawing/2014/main" id="{D8890A09-9803-45B6-93EE-0DE720318133}"/>
              </a:ext>
            </a:extLst>
          </p:cNvPr>
          <p:cNvSpPr txBox="1"/>
          <p:nvPr/>
        </p:nvSpPr>
        <p:spPr>
          <a:xfrm>
            <a:off x="4117248" y="-4545"/>
            <a:ext cx="4316695" cy="307777"/>
          </a:xfrm>
          <a:prstGeom prst="rect">
            <a:avLst/>
          </a:prstGeom>
          <a:noFill/>
        </p:spPr>
        <p:txBody>
          <a:bodyPr wrap="none" rtlCol="0">
            <a:spAutoFit/>
          </a:bodyPr>
          <a:lstStyle/>
          <a:p>
            <a:r>
              <a:rPr lang="en-GB" sz="1400" b="1" u="sng" dirty="0"/>
              <a:t>Section: Version 1 – Low Fidelity </a:t>
            </a:r>
            <a:r>
              <a:rPr lang="en-GB" sz="1400" b="1" u="sng" dirty="0" err="1"/>
              <a:t>Protoyping</a:t>
            </a:r>
            <a:r>
              <a:rPr lang="en-GB" sz="1400" b="1" u="sng" dirty="0"/>
              <a:t> and Testing</a:t>
            </a:r>
          </a:p>
        </p:txBody>
      </p:sp>
      <p:sp>
        <p:nvSpPr>
          <p:cNvPr id="1224" name="Flowchart: Decision 1223">
            <a:extLst>
              <a:ext uri="{FF2B5EF4-FFF2-40B4-BE49-F238E27FC236}">
                <a16:creationId xmlns:a16="http://schemas.microsoft.com/office/drawing/2014/main" id="{7F1B2BF3-D85D-83AA-5424-C31393560857}"/>
              </a:ext>
            </a:extLst>
          </p:cNvPr>
          <p:cNvSpPr/>
          <p:nvPr/>
        </p:nvSpPr>
        <p:spPr>
          <a:xfrm>
            <a:off x="506418" y="2704440"/>
            <a:ext cx="311768" cy="254412"/>
          </a:xfrm>
          <a:prstGeom prst="flowChartDecision">
            <a:avLst/>
          </a:prstGeom>
          <a:noFill/>
          <a:ln>
            <a:solidFill>
              <a:schemeClr val="tx1">
                <a:lumMod val="75000"/>
                <a:lumOff val="2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5" name="Flowchart: Decision 1224">
            <a:extLst>
              <a:ext uri="{FF2B5EF4-FFF2-40B4-BE49-F238E27FC236}">
                <a16:creationId xmlns:a16="http://schemas.microsoft.com/office/drawing/2014/main" id="{B1DC37C6-363B-BB8C-BDF6-180C0B8F5E40}"/>
              </a:ext>
            </a:extLst>
          </p:cNvPr>
          <p:cNvSpPr/>
          <p:nvPr/>
        </p:nvSpPr>
        <p:spPr>
          <a:xfrm>
            <a:off x="1790157" y="1188507"/>
            <a:ext cx="560986" cy="411591"/>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6" name="Flowchart: Decision 1225">
            <a:extLst>
              <a:ext uri="{FF2B5EF4-FFF2-40B4-BE49-F238E27FC236}">
                <a16:creationId xmlns:a16="http://schemas.microsoft.com/office/drawing/2014/main" id="{B0408C58-4E5A-D4B8-FE79-46A4ADB84034}"/>
              </a:ext>
            </a:extLst>
          </p:cNvPr>
          <p:cNvSpPr/>
          <p:nvPr/>
        </p:nvSpPr>
        <p:spPr>
          <a:xfrm>
            <a:off x="3421697" y="1213438"/>
            <a:ext cx="560986" cy="411591"/>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1" name="Flowchart: Decision 1230">
            <a:extLst>
              <a:ext uri="{FF2B5EF4-FFF2-40B4-BE49-F238E27FC236}">
                <a16:creationId xmlns:a16="http://schemas.microsoft.com/office/drawing/2014/main" id="{2AB077AC-8A2D-587A-F385-5EAB87FE3135}"/>
              </a:ext>
            </a:extLst>
          </p:cNvPr>
          <p:cNvSpPr/>
          <p:nvPr/>
        </p:nvSpPr>
        <p:spPr>
          <a:xfrm>
            <a:off x="1474903" y="3673818"/>
            <a:ext cx="311768" cy="25441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2" name="Flowchart: Decision 1231">
            <a:extLst>
              <a:ext uri="{FF2B5EF4-FFF2-40B4-BE49-F238E27FC236}">
                <a16:creationId xmlns:a16="http://schemas.microsoft.com/office/drawing/2014/main" id="{4815A865-C21B-175B-3157-CED91090690A}"/>
              </a:ext>
            </a:extLst>
          </p:cNvPr>
          <p:cNvSpPr/>
          <p:nvPr/>
        </p:nvSpPr>
        <p:spPr>
          <a:xfrm>
            <a:off x="6357719" y="7668541"/>
            <a:ext cx="311768" cy="25441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3" name="Flowchart: Decision 1232">
            <a:extLst>
              <a:ext uri="{FF2B5EF4-FFF2-40B4-BE49-F238E27FC236}">
                <a16:creationId xmlns:a16="http://schemas.microsoft.com/office/drawing/2014/main" id="{D00A232F-601A-C2DC-A6AB-8E4542BB5737}"/>
              </a:ext>
            </a:extLst>
          </p:cNvPr>
          <p:cNvSpPr/>
          <p:nvPr/>
        </p:nvSpPr>
        <p:spPr>
          <a:xfrm>
            <a:off x="7958915" y="6399358"/>
            <a:ext cx="311768" cy="25441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8" name="Flowchart: Decision 1237">
            <a:extLst>
              <a:ext uri="{FF2B5EF4-FFF2-40B4-BE49-F238E27FC236}">
                <a16:creationId xmlns:a16="http://schemas.microsoft.com/office/drawing/2014/main" id="{849801FE-BF6F-B770-62AF-F2E4514C9181}"/>
              </a:ext>
            </a:extLst>
          </p:cNvPr>
          <p:cNvSpPr/>
          <p:nvPr/>
        </p:nvSpPr>
        <p:spPr>
          <a:xfrm>
            <a:off x="9582627" y="7451871"/>
            <a:ext cx="311768" cy="25441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9" name="Flowchart: Decision 1238">
            <a:extLst>
              <a:ext uri="{FF2B5EF4-FFF2-40B4-BE49-F238E27FC236}">
                <a16:creationId xmlns:a16="http://schemas.microsoft.com/office/drawing/2014/main" id="{4FF87C51-2F81-A83C-1CC8-676711D809D9}"/>
              </a:ext>
            </a:extLst>
          </p:cNvPr>
          <p:cNvSpPr/>
          <p:nvPr/>
        </p:nvSpPr>
        <p:spPr>
          <a:xfrm>
            <a:off x="11442313" y="7429918"/>
            <a:ext cx="346478" cy="307777"/>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3" name="Flowchart: Decision 1242">
            <a:extLst>
              <a:ext uri="{FF2B5EF4-FFF2-40B4-BE49-F238E27FC236}">
                <a16:creationId xmlns:a16="http://schemas.microsoft.com/office/drawing/2014/main" id="{54E11ED2-E47D-EABB-9668-D59EB0BAC7BA}"/>
              </a:ext>
            </a:extLst>
          </p:cNvPr>
          <p:cNvSpPr/>
          <p:nvPr/>
        </p:nvSpPr>
        <p:spPr>
          <a:xfrm>
            <a:off x="6075210" y="2329842"/>
            <a:ext cx="311768" cy="25441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4" name="Flowchart: Decision 1243">
            <a:extLst>
              <a:ext uri="{FF2B5EF4-FFF2-40B4-BE49-F238E27FC236}">
                <a16:creationId xmlns:a16="http://schemas.microsoft.com/office/drawing/2014/main" id="{32D4396E-5AA8-FDDE-B420-D3C80FEA8885}"/>
              </a:ext>
            </a:extLst>
          </p:cNvPr>
          <p:cNvSpPr/>
          <p:nvPr/>
        </p:nvSpPr>
        <p:spPr>
          <a:xfrm>
            <a:off x="7713907" y="1410235"/>
            <a:ext cx="207485" cy="181230"/>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7" name="Flowchart: Decision 1246">
            <a:extLst>
              <a:ext uri="{FF2B5EF4-FFF2-40B4-BE49-F238E27FC236}">
                <a16:creationId xmlns:a16="http://schemas.microsoft.com/office/drawing/2014/main" id="{D67CA6AD-E11D-5112-DDD6-C32F9D3C4475}"/>
              </a:ext>
            </a:extLst>
          </p:cNvPr>
          <p:cNvSpPr/>
          <p:nvPr/>
        </p:nvSpPr>
        <p:spPr>
          <a:xfrm>
            <a:off x="8465483" y="1073554"/>
            <a:ext cx="481634" cy="349624"/>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8" name="Flowchart: Decision 1247">
            <a:extLst>
              <a:ext uri="{FF2B5EF4-FFF2-40B4-BE49-F238E27FC236}">
                <a16:creationId xmlns:a16="http://schemas.microsoft.com/office/drawing/2014/main" id="{9E29F33B-2FD1-E8F1-C775-3C04AF996647}"/>
              </a:ext>
            </a:extLst>
          </p:cNvPr>
          <p:cNvSpPr/>
          <p:nvPr/>
        </p:nvSpPr>
        <p:spPr>
          <a:xfrm>
            <a:off x="10058264" y="1107779"/>
            <a:ext cx="481634" cy="349624"/>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9" name="Flowchart: Decision 1248">
            <a:extLst>
              <a:ext uri="{FF2B5EF4-FFF2-40B4-BE49-F238E27FC236}">
                <a16:creationId xmlns:a16="http://schemas.microsoft.com/office/drawing/2014/main" id="{AD99A797-6797-0B63-F3D6-11B6869BB18E}"/>
              </a:ext>
            </a:extLst>
          </p:cNvPr>
          <p:cNvSpPr/>
          <p:nvPr/>
        </p:nvSpPr>
        <p:spPr>
          <a:xfrm>
            <a:off x="12076526" y="2147718"/>
            <a:ext cx="214676" cy="217861"/>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88" name="Straight Arrow Connector 1287">
            <a:extLst>
              <a:ext uri="{FF2B5EF4-FFF2-40B4-BE49-F238E27FC236}">
                <a16:creationId xmlns:a16="http://schemas.microsoft.com/office/drawing/2014/main" id="{15722AFD-28F3-061E-5E97-3E358822DC7E}"/>
              </a:ext>
            </a:extLst>
          </p:cNvPr>
          <p:cNvCxnSpPr>
            <a:cxnSpLocks/>
            <a:stCxn id="55" idx="3"/>
            <a:endCxn id="1040" idx="1"/>
          </p:cNvCxnSpPr>
          <p:nvPr/>
        </p:nvCxnSpPr>
        <p:spPr>
          <a:xfrm flipV="1">
            <a:off x="10986505" y="1722384"/>
            <a:ext cx="394941" cy="16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3" name="Straight Arrow Connector 1272">
            <a:extLst>
              <a:ext uri="{FF2B5EF4-FFF2-40B4-BE49-F238E27FC236}">
                <a16:creationId xmlns:a16="http://schemas.microsoft.com/office/drawing/2014/main" id="{CF30C6F2-F643-4E67-7E58-9CD9DB6EF20F}"/>
              </a:ext>
            </a:extLst>
          </p:cNvPr>
          <p:cNvCxnSpPr>
            <a:cxnSpLocks/>
            <a:endCxn id="55" idx="1"/>
          </p:cNvCxnSpPr>
          <p:nvPr/>
        </p:nvCxnSpPr>
        <p:spPr>
          <a:xfrm>
            <a:off x="9388870" y="1737892"/>
            <a:ext cx="669394" cy="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3" name="Connector: Elbow 1292">
            <a:extLst>
              <a:ext uri="{FF2B5EF4-FFF2-40B4-BE49-F238E27FC236}">
                <a16:creationId xmlns:a16="http://schemas.microsoft.com/office/drawing/2014/main" id="{B1E1148E-D03E-72B3-8EDF-2C864B0CBC08}"/>
              </a:ext>
            </a:extLst>
          </p:cNvPr>
          <p:cNvCxnSpPr>
            <a:cxnSpLocks/>
          </p:cNvCxnSpPr>
          <p:nvPr/>
        </p:nvCxnSpPr>
        <p:spPr>
          <a:xfrm rot="10800000" flipV="1">
            <a:off x="6566032" y="2578771"/>
            <a:ext cx="5061217" cy="650155"/>
          </a:xfrm>
          <a:prstGeom prst="bentConnector3">
            <a:avLst>
              <a:gd name="adj1" fmla="val -6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63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976A6-5354-BC75-DDD7-B9FC3F344A34}"/>
              </a:ext>
            </a:extLst>
          </p:cNvPr>
          <p:cNvSpPr/>
          <p:nvPr/>
        </p:nvSpPr>
        <p:spPr>
          <a:xfrm>
            <a:off x="18978" y="253999"/>
            <a:ext cx="6176962" cy="5236297"/>
          </a:xfrm>
          <a:prstGeom prst="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F3E35F9E-74DE-B74A-341D-414265990983}"/>
              </a:ext>
            </a:extLst>
          </p:cNvPr>
          <p:cNvSpPr txBox="1"/>
          <p:nvPr/>
        </p:nvSpPr>
        <p:spPr>
          <a:xfrm>
            <a:off x="889599" y="325842"/>
            <a:ext cx="4436984" cy="307777"/>
          </a:xfrm>
          <a:prstGeom prst="rect">
            <a:avLst/>
          </a:prstGeom>
          <a:noFill/>
        </p:spPr>
        <p:txBody>
          <a:bodyPr wrap="none" rtlCol="0">
            <a:spAutoFit/>
          </a:bodyPr>
          <a:lstStyle/>
          <a:p>
            <a:r>
              <a:rPr lang="en-GB" sz="1400" b="1" u="sng" dirty="0"/>
              <a:t>Task 1: Find the Empanadas Recipe and Add to Favourites</a:t>
            </a:r>
          </a:p>
        </p:txBody>
      </p:sp>
      <p:sp>
        <p:nvSpPr>
          <p:cNvPr id="10" name="TextBox 9">
            <a:extLst>
              <a:ext uri="{FF2B5EF4-FFF2-40B4-BE49-F238E27FC236}">
                <a16:creationId xmlns:a16="http://schemas.microsoft.com/office/drawing/2014/main" id="{C8BEFA28-6746-F0D2-37F9-4A98941D6377}"/>
              </a:ext>
            </a:extLst>
          </p:cNvPr>
          <p:cNvSpPr txBox="1"/>
          <p:nvPr/>
        </p:nvSpPr>
        <p:spPr>
          <a:xfrm>
            <a:off x="25984" y="658855"/>
            <a:ext cx="1168525" cy="307777"/>
          </a:xfrm>
          <a:prstGeom prst="rect">
            <a:avLst/>
          </a:prstGeom>
          <a:noFill/>
        </p:spPr>
        <p:txBody>
          <a:bodyPr wrap="none" rtlCol="0">
            <a:spAutoFit/>
          </a:bodyPr>
          <a:lstStyle/>
          <a:p>
            <a:r>
              <a:rPr lang="en-US" sz="1400" b="1" dirty="0"/>
              <a:t>Home Screen</a:t>
            </a:r>
          </a:p>
        </p:txBody>
      </p:sp>
      <p:sp>
        <p:nvSpPr>
          <p:cNvPr id="11" name="TextBox 10">
            <a:extLst>
              <a:ext uri="{FF2B5EF4-FFF2-40B4-BE49-F238E27FC236}">
                <a16:creationId xmlns:a16="http://schemas.microsoft.com/office/drawing/2014/main" id="{B950DADF-8DEC-840B-C1CA-DFBE9BF5E73D}"/>
              </a:ext>
            </a:extLst>
          </p:cNvPr>
          <p:cNvSpPr txBox="1"/>
          <p:nvPr/>
        </p:nvSpPr>
        <p:spPr>
          <a:xfrm>
            <a:off x="44685" y="3049482"/>
            <a:ext cx="1230961" cy="307777"/>
          </a:xfrm>
          <a:prstGeom prst="rect">
            <a:avLst/>
          </a:prstGeom>
          <a:noFill/>
        </p:spPr>
        <p:txBody>
          <a:bodyPr wrap="square" rtlCol="0">
            <a:spAutoFit/>
          </a:bodyPr>
          <a:lstStyle/>
          <a:p>
            <a:r>
              <a:rPr lang="en-US" sz="1400" b="1" dirty="0"/>
              <a:t>Search Screen</a:t>
            </a:r>
          </a:p>
        </p:txBody>
      </p:sp>
      <p:sp>
        <p:nvSpPr>
          <p:cNvPr id="12" name="TextBox 11">
            <a:extLst>
              <a:ext uri="{FF2B5EF4-FFF2-40B4-BE49-F238E27FC236}">
                <a16:creationId xmlns:a16="http://schemas.microsoft.com/office/drawing/2014/main" id="{1DF1CEDD-0D66-E4E8-E55C-D0A5B876F136}"/>
              </a:ext>
            </a:extLst>
          </p:cNvPr>
          <p:cNvSpPr txBox="1"/>
          <p:nvPr/>
        </p:nvSpPr>
        <p:spPr>
          <a:xfrm>
            <a:off x="1855752" y="5249303"/>
            <a:ext cx="2657512" cy="307777"/>
          </a:xfrm>
          <a:prstGeom prst="rect">
            <a:avLst/>
          </a:prstGeom>
          <a:noFill/>
        </p:spPr>
        <p:txBody>
          <a:bodyPr wrap="square" rtlCol="0">
            <a:spAutoFit/>
          </a:bodyPr>
          <a:lstStyle/>
          <a:p>
            <a:r>
              <a:rPr lang="en-US" sz="1400" b="1" dirty="0"/>
              <a:t>Search Screen – Mexican Cuisine</a:t>
            </a:r>
          </a:p>
        </p:txBody>
      </p:sp>
      <p:cxnSp>
        <p:nvCxnSpPr>
          <p:cNvPr id="14" name="Straight Arrow Connector 13">
            <a:extLst>
              <a:ext uri="{FF2B5EF4-FFF2-40B4-BE49-F238E27FC236}">
                <a16:creationId xmlns:a16="http://schemas.microsoft.com/office/drawing/2014/main" id="{99ED623E-2B44-522E-9FA6-1AE1CB071DE6}"/>
              </a:ext>
            </a:extLst>
          </p:cNvPr>
          <p:cNvCxnSpPr>
            <a:cxnSpLocks/>
            <a:stCxn id="2050" idx="2"/>
            <a:endCxn id="2054" idx="0"/>
          </p:cNvCxnSpPr>
          <p:nvPr/>
        </p:nvCxnSpPr>
        <p:spPr>
          <a:xfrm flipH="1">
            <a:off x="621264" y="2972842"/>
            <a:ext cx="2006" cy="40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1E31CDE-8643-CAA8-77E1-98906DC350FB}"/>
              </a:ext>
            </a:extLst>
          </p:cNvPr>
          <p:cNvCxnSpPr>
            <a:cxnSpLocks/>
          </p:cNvCxnSpPr>
          <p:nvPr/>
        </p:nvCxnSpPr>
        <p:spPr>
          <a:xfrm>
            <a:off x="1165226" y="4487969"/>
            <a:ext cx="1297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5C5C8F7-2E09-E2C9-BBB2-B6557B067829}"/>
              </a:ext>
            </a:extLst>
          </p:cNvPr>
          <p:cNvSpPr txBox="1"/>
          <p:nvPr/>
        </p:nvSpPr>
        <p:spPr>
          <a:xfrm>
            <a:off x="78093" y="5545605"/>
            <a:ext cx="6176170" cy="1815882"/>
          </a:xfrm>
          <a:prstGeom prst="rect">
            <a:avLst/>
          </a:prstGeom>
          <a:solidFill>
            <a:schemeClr val="accent1">
              <a:lumMod val="40000"/>
              <a:lumOff val="60000"/>
            </a:schemeClr>
          </a:solidFill>
          <a:ln>
            <a:solidFill>
              <a:schemeClr val="tx1">
                <a:lumMod val="85000"/>
                <a:lumOff val="15000"/>
              </a:schemeClr>
            </a:solidFill>
          </a:ln>
        </p:spPr>
        <p:txBody>
          <a:bodyPr wrap="square" rtlCol="0">
            <a:spAutoFit/>
          </a:bodyPr>
          <a:lstStyle/>
          <a:p>
            <a:r>
              <a:rPr lang="en-US" sz="1400" b="1" dirty="0"/>
              <a:t>Feedback During Task 1: </a:t>
            </a:r>
            <a:r>
              <a:rPr lang="en-US" sz="1400" dirty="0"/>
              <a:t>Participants expressed their like for the change of icon for the meal planner shown on the Home screen. They also stated they liked the Logo and its location along with the addition to the favorite icon on the home page. They believe the navigation now after displaying the search capability makes sense and the navigational flow of the prototype was intuitive. </a:t>
            </a:r>
          </a:p>
          <a:p>
            <a:r>
              <a:rPr lang="en-US" sz="1400" dirty="0"/>
              <a:t>They also suggested further that a screen to see the  favorite screen and displaying the options on each recipe would be a good addition. Furthermore, they stated that they would like to see the filter option in use.</a:t>
            </a:r>
            <a:endParaRPr lang="en-GB" sz="1400" dirty="0"/>
          </a:p>
        </p:txBody>
      </p:sp>
      <p:sp>
        <p:nvSpPr>
          <p:cNvPr id="26" name="Rectangle 25">
            <a:extLst>
              <a:ext uri="{FF2B5EF4-FFF2-40B4-BE49-F238E27FC236}">
                <a16:creationId xmlns:a16="http://schemas.microsoft.com/office/drawing/2014/main" id="{D2A8FE20-93F1-CAAD-C0B2-770F9C1CACDC}"/>
              </a:ext>
            </a:extLst>
          </p:cNvPr>
          <p:cNvSpPr/>
          <p:nvPr/>
        </p:nvSpPr>
        <p:spPr>
          <a:xfrm>
            <a:off x="6231436" y="254000"/>
            <a:ext cx="6488849" cy="505969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CE898E0E-69D4-ED25-3514-045CD06B50C8}"/>
              </a:ext>
            </a:extLst>
          </p:cNvPr>
          <p:cNvSpPr txBox="1"/>
          <p:nvPr/>
        </p:nvSpPr>
        <p:spPr>
          <a:xfrm>
            <a:off x="6778986" y="197873"/>
            <a:ext cx="5753378" cy="307777"/>
          </a:xfrm>
          <a:prstGeom prst="rect">
            <a:avLst/>
          </a:prstGeom>
          <a:noFill/>
        </p:spPr>
        <p:txBody>
          <a:bodyPr wrap="square" rtlCol="0">
            <a:spAutoFit/>
          </a:bodyPr>
          <a:lstStyle/>
          <a:p>
            <a:r>
              <a:rPr lang="en-GB" sz="1400" b="1" u="sng" dirty="0"/>
              <a:t>Task 2: Add the Empanadas your breakfast in the Meal Planner</a:t>
            </a:r>
          </a:p>
        </p:txBody>
      </p:sp>
      <p:sp>
        <p:nvSpPr>
          <p:cNvPr id="35" name="TextBox 34">
            <a:extLst>
              <a:ext uri="{FF2B5EF4-FFF2-40B4-BE49-F238E27FC236}">
                <a16:creationId xmlns:a16="http://schemas.microsoft.com/office/drawing/2014/main" id="{315F0029-3C89-6E28-6A02-E8B33F63DF35}"/>
              </a:ext>
            </a:extLst>
          </p:cNvPr>
          <p:cNvSpPr txBox="1"/>
          <p:nvPr/>
        </p:nvSpPr>
        <p:spPr>
          <a:xfrm>
            <a:off x="2786115" y="710990"/>
            <a:ext cx="2131964" cy="307777"/>
          </a:xfrm>
          <a:prstGeom prst="rect">
            <a:avLst/>
          </a:prstGeom>
          <a:noFill/>
        </p:spPr>
        <p:txBody>
          <a:bodyPr wrap="square" rtlCol="0">
            <a:spAutoFit/>
          </a:bodyPr>
          <a:lstStyle/>
          <a:p>
            <a:r>
              <a:rPr lang="en-US" sz="1400" b="1" dirty="0"/>
              <a:t>Empanadas Recipe Screen</a:t>
            </a:r>
          </a:p>
        </p:txBody>
      </p:sp>
      <p:sp>
        <p:nvSpPr>
          <p:cNvPr id="39" name="TextBox 38">
            <a:extLst>
              <a:ext uri="{FF2B5EF4-FFF2-40B4-BE49-F238E27FC236}">
                <a16:creationId xmlns:a16="http://schemas.microsoft.com/office/drawing/2014/main" id="{371A159B-435B-F099-00EB-398D95D25F10}"/>
              </a:ext>
            </a:extLst>
          </p:cNvPr>
          <p:cNvSpPr txBox="1"/>
          <p:nvPr/>
        </p:nvSpPr>
        <p:spPr>
          <a:xfrm>
            <a:off x="6494734" y="505650"/>
            <a:ext cx="1168525" cy="307777"/>
          </a:xfrm>
          <a:prstGeom prst="rect">
            <a:avLst/>
          </a:prstGeom>
          <a:noFill/>
        </p:spPr>
        <p:txBody>
          <a:bodyPr wrap="none" rtlCol="0">
            <a:spAutoFit/>
          </a:bodyPr>
          <a:lstStyle/>
          <a:p>
            <a:r>
              <a:rPr lang="en-US" sz="1400" b="1" dirty="0"/>
              <a:t>Home Screen</a:t>
            </a:r>
          </a:p>
        </p:txBody>
      </p:sp>
      <p:sp>
        <p:nvSpPr>
          <p:cNvPr id="48" name="TextBox 47">
            <a:extLst>
              <a:ext uri="{FF2B5EF4-FFF2-40B4-BE49-F238E27FC236}">
                <a16:creationId xmlns:a16="http://schemas.microsoft.com/office/drawing/2014/main" id="{95F10986-1F2C-9331-3D1D-BF8D97EAB12B}"/>
              </a:ext>
            </a:extLst>
          </p:cNvPr>
          <p:cNvSpPr txBox="1"/>
          <p:nvPr/>
        </p:nvSpPr>
        <p:spPr>
          <a:xfrm>
            <a:off x="8460890" y="538372"/>
            <a:ext cx="1718356" cy="307777"/>
          </a:xfrm>
          <a:prstGeom prst="rect">
            <a:avLst/>
          </a:prstGeom>
          <a:noFill/>
        </p:spPr>
        <p:txBody>
          <a:bodyPr wrap="none" rtlCol="0">
            <a:spAutoFit/>
          </a:bodyPr>
          <a:lstStyle/>
          <a:p>
            <a:r>
              <a:rPr lang="en-US" sz="1400" b="1" dirty="0"/>
              <a:t>Meal Planner Screen</a:t>
            </a:r>
          </a:p>
        </p:txBody>
      </p:sp>
      <p:cxnSp>
        <p:nvCxnSpPr>
          <p:cNvPr id="60" name="Straight Arrow Connector 59">
            <a:extLst>
              <a:ext uri="{FF2B5EF4-FFF2-40B4-BE49-F238E27FC236}">
                <a16:creationId xmlns:a16="http://schemas.microsoft.com/office/drawing/2014/main" id="{FDD5C7F0-8F45-7EE0-8020-CE46BF7B0353}"/>
              </a:ext>
            </a:extLst>
          </p:cNvPr>
          <p:cNvCxnSpPr>
            <a:cxnSpLocks/>
          </p:cNvCxnSpPr>
          <p:nvPr/>
        </p:nvCxnSpPr>
        <p:spPr>
          <a:xfrm>
            <a:off x="7397427" y="1657702"/>
            <a:ext cx="1370311" cy="11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5CA29535-DC83-840B-FE51-60730462510D}"/>
              </a:ext>
            </a:extLst>
          </p:cNvPr>
          <p:cNvCxnSpPr>
            <a:cxnSpLocks/>
          </p:cNvCxnSpPr>
          <p:nvPr/>
        </p:nvCxnSpPr>
        <p:spPr>
          <a:xfrm>
            <a:off x="9810064" y="1564662"/>
            <a:ext cx="1102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A521FC32-3A4F-3AD1-0EE4-6D3C3512B480}"/>
              </a:ext>
            </a:extLst>
          </p:cNvPr>
          <p:cNvSpPr txBox="1"/>
          <p:nvPr/>
        </p:nvSpPr>
        <p:spPr>
          <a:xfrm>
            <a:off x="10949405" y="505924"/>
            <a:ext cx="1218860" cy="307777"/>
          </a:xfrm>
          <a:prstGeom prst="rect">
            <a:avLst/>
          </a:prstGeom>
          <a:noFill/>
        </p:spPr>
        <p:txBody>
          <a:bodyPr wrap="none" rtlCol="0">
            <a:spAutoFit/>
          </a:bodyPr>
          <a:lstStyle/>
          <a:p>
            <a:r>
              <a:rPr lang="en-US" sz="1400" b="1" dirty="0"/>
              <a:t>Search Screen</a:t>
            </a:r>
          </a:p>
        </p:txBody>
      </p:sp>
      <p:sp>
        <p:nvSpPr>
          <p:cNvPr id="1073" name="TextBox 1072">
            <a:extLst>
              <a:ext uri="{FF2B5EF4-FFF2-40B4-BE49-F238E27FC236}">
                <a16:creationId xmlns:a16="http://schemas.microsoft.com/office/drawing/2014/main" id="{C7A6FEC2-AAD0-D9B3-C3AA-AFE0E2F46FAB}"/>
              </a:ext>
            </a:extLst>
          </p:cNvPr>
          <p:cNvSpPr txBox="1"/>
          <p:nvPr/>
        </p:nvSpPr>
        <p:spPr>
          <a:xfrm>
            <a:off x="6246249" y="3006876"/>
            <a:ext cx="2662355" cy="307777"/>
          </a:xfrm>
          <a:prstGeom prst="rect">
            <a:avLst/>
          </a:prstGeom>
          <a:noFill/>
        </p:spPr>
        <p:txBody>
          <a:bodyPr wrap="square" rtlCol="0">
            <a:spAutoFit/>
          </a:bodyPr>
          <a:lstStyle/>
          <a:p>
            <a:r>
              <a:rPr lang="en-US" sz="1400" b="1" dirty="0"/>
              <a:t>Search Screen – Mexican Cuisine</a:t>
            </a:r>
          </a:p>
        </p:txBody>
      </p:sp>
      <p:cxnSp>
        <p:nvCxnSpPr>
          <p:cNvPr id="1091" name="Connector: Elbow 1090">
            <a:extLst>
              <a:ext uri="{FF2B5EF4-FFF2-40B4-BE49-F238E27FC236}">
                <a16:creationId xmlns:a16="http://schemas.microsoft.com/office/drawing/2014/main" id="{5EBE931E-4C34-46F3-C863-F79F2C01B141}"/>
              </a:ext>
            </a:extLst>
          </p:cNvPr>
          <p:cNvCxnSpPr/>
          <p:nvPr/>
        </p:nvCxnSpPr>
        <p:spPr>
          <a:xfrm rot="5400000">
            <a:off x="9007278" y="580093"/>
            <a:ext cx="774557" cy="4542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98" name="TextBox 1097">
            <a:extLst>
              <a:ext uri="{FF2B5EF4-FFF2-40B4-BE49-F238E27FC236}">
                <a16:creationId xmlns:a16="http://schemas.microsoft.com/office/drawing/2014/main" id="{A1880F73-5D3F-02ED-A441-7B57EA5AF2F6}"/>
              </a:ext>
            </a:extLst>
          </p:cNvPr>
          <p:cNvSpPr txBox="1"/>
          <p:nvPr/>
        </p:nvSpPr>
        <p:spPr>
          <a:xfrm>
            <a:off x="8722427" y="3003449"/>
            <a:ext cx="2156552" cy="307777"/>
          </a:xfrm>
          <a:prstGeom prst="rect">
            <a:avLst/>
          </a:prstGeom>
          <a:noFill/>
        </p:spPr>
        <p:txBody>
          <a:bodyPr wrap="none" rtlCol="0">
            <a:spAutoFit/>
          </a:bodyPr>
          <a:lstStyle/>
          <a:p>
            <a:r>
              <a:rPr lang="en-US" sz="1400" b="1" dirty="0"/>
              <a:t>Empanadas Recipe Screen</a:t>
            </a:r>
          </a:p>
        </p:txBody>
      </p:sp>
      <p:sp>
        <p:nvSpPr>
          <p:cNvPr id="1099" name="TextBox 1098">
            <a:extLst>
              <a:ext uri="{FF2B5EF4-FFF2-40B4-BE49-F238E27FC236}">
                <a16:creationId xmlns:a16="http://schemas.microsoft.com/office/drawing/2014/main" id="{0F799AEF-526C-3203-7BFD-488B38B64009}"/>
              </a:ext>
            </a:extLst>
          </p:cNvPr>
          <p:cNvSpPr txBox="1"/>
          <p:nvPr/>
        </p:nvSpPr>
        <p:spPr>
          <a:xfrm>
            <a:off x="10912526" y="2996059"/>
            <a:ext cx="1718356" cy="307777"/>
          </a:xfrm>
          <a:prstGeom prst="rect">
            <a:avLst/>
          </a:prstGeom>
          <a:noFill/>
        </p:spPr>
        <p:txBody>
          <a:bodyPr wrap="none" rtlCol="0">
            <a:spAutoFit/>
          </a:bodyPr>
          <a:lstStyle/>
          <a:p>
            <a:r>
              <a:rPr lang="en-US" sz="1400" b="1" dirty="0"/>
              <a:t>Meal Planner Screen</a:t>
            </a:r>
          </a:p>
        </p:txBody>
      </p:sp>
      <p:cxnSp>
        <p:nvCxnSpPr>
          <p:cNvPr id="1100" name="Straight Arrow Connector 1099">
            <a:extLst>
              <a:ext uri="{FF2B5EF4-FFF2-40B4-BE49-F238E27FC236}">
                <a16:creationId xmlns:a16="http://schemas.microsoft.com/office/drawing/2014/main" id="{0550A861-52D1-41EF-1D08-DAE7F4E5E7D0}"/>
              </a:ext>
            </a:extLst>
          </p:cNvPr>
          <p:cNvCxnSpPr>
            <a:cxnSpLocks/>
          </p:cNvCxnSpPr>
          <p:nvPr/>
        </p:nvCxnSpPr>
        <p:spPr>
          <a:xfrm>
            <a:off x="7543959" y="4085215"/>
            <a:ext cx="1526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6" name="Straight Arrow Connector 1105">
            <a:extLst>
              <a:ext uri="{FF2B5EF4-FFF2-40B4-BE49-F238E27FC236}">
                <a16:creationId xmlns:a16="http://schemas.microsoft.com/office/drawing/2014/main" id="{E0E0A91A-DF95-84B5-2C0F-9076A6AFD665}"/>
              </a:ext>
            </a:extLst>
          </p:cNvPr>
          <p:cNvCxnSpPr>
            <a:cxnSpLocks/>
          </p:cNvCxnSpPr>
          <p:nvPr/>
        </p:nvCxnSpPr>
        <p:spPr>
          <a:xfrm>
            <a:off x="10179246" y="3955491"/>
            <a:ext cx="1085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4" name="Rectangle 1113">
            <a:extLst>
              <a:ext uri="{FF2B5EF4-FFF2-40B4-BE49-F238E27FC236}">
                <a16:creationId xmlns:a16="http://schemas.microsoft.com/office/drawing/2014/main" id="{3FF82DA1-62DF-02BE-5909-20F4E7CE8581}"/>
              </a:ext>
            </a:extLst>
          </p:cNvPr>
          <p:cNvSpPr/>
          <p:nvPr/>
        </p:nvSpPr>
        <p:spPr>
          <a:xfrm>
            <a:off x="6310324" y="6813044"/>
            <a:ext cx="6320558" cy="26976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5" name="TextBox 1114">
            <a:extLst>
              <a:ext uri="{FF2B5EF4-FFF2-40B4-BE49-F238E27FC236}">
                <a16:creationId xmlns:a16="http://schemas.microsoft.com/office/drawing/2014/main" id="{BA71A6BF-1B51-EB57-C213-18BE08EB0E18}"/>
              </a:ext>
            </a:extLst>
          </p:cNvPr>
          <p:cNvSpPr txBox="1"/>
          <p:nvPr/>
        </p:nvSpPr>
        <p:spPr>
          <a:xfrm>
            <a:off x="7372819" y="6810833"/>
            <a:ext cx="4439485" cy="307777"/>
          </a:xfrm>
          <a:prstGeom prst="rect">
            <a:avLst/>
          </a:prstGeom>
          <a:noFill/>
        </p:spPr>
        <p:txBody>
          <a:bodyPr wrap="none" rtlCol="0">
            <a:spAutoFit/>
          </a:bodyPr>
          <a:lstStyle/>
          <a:p>
            <a:r>
              <a:rPr lang="en-GB" sz="1400" b="1" u="sng" dirty="0"/>
              <a:t>Task 3: Add item to Breakfast Ingredients in Shopping List</a:t>
            </a:r>
          </a:p>
        </p:txBody>
      </p:sp>
      <p:sp>
        <p:nvSpPr>
          <p:cNvPr id="1117" name="TextBox 1116">
            <a:extLst>
              <a:ext uri="{FF2B5EF4-FFF2-40B4-BE49-F238E27FC236}">
                <a16:creationId xmlns:a16="http://schemas.microsoft.com/office/drawing/2014/main" id="{A30E2307-7EA1-99E0-93EE-0AB44EE17895}"/>
              </a:ext>
            </a:extLst>
          </p:cNvPr>
          <p:cNvSpPr txBox="1"/>
          <p:nvPr/>
        </p:nvSpPr>
        <p:spPr>
          <a:xfrm>
            <a:off x="6337203" y="7066506"/>
            <a:ext cx="1168525" cy="307777"/>
          </a:xfrm>
          <a:prstGeom prst="rect">
            <a:avLst/>
          </a:prstGeom>
          <a:noFill/>
        </p:spPr>
        <p:txBody>
          <a:bodyPr wrap="none" rtlCol="0">
            <a:spAutoFit/>
          </a:bodyPr>
          <a:lstStyle/>
          <a:p>
            <a:r>
              <a:rPr lang="en-US" sz="1400" b="1" dirty="0"/>
              <a:t>Home Screen</a:t>
            </a:r>
          </a:p>
        </p:txBody>
      </p:sp>
      <p:sp>
        <p:nvSpPr>
          <p:cNvPr id="1119" name="TextBox 1118">
            <a:extLst>
              <a:ext uri="{FF2B5EF4-FFF2-40B4-BE49-F238E27FC236}">
                <a16:creationId xmlns:a16="http://schemas.microsoft.com/office/drawing/2014/main" id="{C914E07C-64A9-6B67-9AF9-8FFB3D1918E0}"/>
              </a:ext>
            </a:extLst>
          </p:cNvPr>
          <p:cNvSpPr txBox="1"/>
          <p:nvPr/>
        </p:nvSpPr>
        <p:spPr>
          <a:xfrm>
            <a:off x="7643131" y="7054122"/>
            <a:ext cx="1711559" cy="307777"/>
          </a:xfrm>
          <a:prstGeom prst="rect">
            <a:avLst/>
          </a:prstGeom>
          <a:noFill/>
        </p:spPr>
        <p:txBody>
          <a:bodyPr wrap="none" rtlCol="0">
            <a:spAutoFit/>
          </a:bodyPr>
          <a:lstStyle/>
          <a:p>
            <a:r>
              <a:rPr lang="en-US" sz="1400" b="1" dirty="0"/>
              <a:t>Shopping List Screen</a:t>
            </a:r>
          </a:p>
        </p:txBody>
      </p:sp>
      <p:cxnSp>
        <p:nvCxnSpPr>
          <p:cNvPr id="1124" name="Straight Arrow Connector 1123">
            <a:extLst>
              <a:ext uri="{FF2B5EF4-FFF2-40B4-BE49-F238E27FC236}">
                <a16:creationId xmlns:a16="http://schemas.microsoft.com/office/drawing/2014/main" id="{DF71AA84-F136-1F7B-8E7F-68E32F7F57D2}"/>
              </a:ext>
            </a:extLst>
          </p:cNvPr>
          <p:cNvCxnSpPr>
            <a:cxnSpLocks/>
          </p:cNvCxnSpPr>
          <p:nvPr/>
        </p:nvCxnSpPr>
        <p:spPr>
          <a:xfrm>
            <a:off x="7329068" y="8374628"/>
            <a:ext cx="497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7" name="TextBox 1126">
            <a:extLst>
              <a:ext uri="{FF2B5EF4-FFF2-40B4-BE49-F238E27FC236}">
                <a16:creationId xmlns:a16="http://schemas.microsoft.com/office/drawing/2014/main" id="{907203F1-0967-8333-96BE-42728CD16EBA}"/>
              </a:ext>
            </a:extLst>
          </p:cNvPr>
          <p:cNvSpPr txBox="1"/>
          <p:nvPr/>
        </p:nvSpPr>
        <p:spPr>
          <a:xfrm>
            <a:off x="8894310" y="9238066"/>
            <a:ext cx="2662355" cy="307777"/>
          </a:xfrm>
          <a:prstGeom prst="rect">
            <a:avLst/>
          </a:prstGeom>
          <a:noFill/>
        </p:spPr>
        <p:txBody>
          <a:bodyPr wrap="square" rtlCol="0">
            <a:spAutoFit/>
          </a:bodyPr>
          <a:lstStyle/>
          <a:p>
            <a:r>
              <a:rPr lang="en-US" sz="1400" b="1" dirty="0"/>
              <a:t>Breakfast Ingredients List Screen</a:t>
            </a:r>
          </a:p>
        </p:txBody>
      </p:sp>
      <p:sp>
        <p:nvSpPr>
          <p:cNvPr id="1129" name="TextBox 1128">
            <a:extLst>
              <a:ext uri="{FF2B5EF4-FFF2-40B4-BE49-F238E27FC236}">
                <a16:creationId xmlns:a16="http://schemas.microsoft.com/office/drawing/2014/main" id="{B04088EA-25DF-F22F-0F35-22E6FE8A2291}"/>
              </a:ext>
            </a:extLst>
          </p:cNvPr>
          <p:cNvSpPr txBox="1"/>
          <p:nvPr/>
        </p:nvSpPr>
        <p:spPr>
          <a:xfrm>
            <a:off x="11139541" y="7031890"/>
            <a:ext cx="1514261" cy="307777"/>
          </a:xfrm>
          <a:prstGeom prst="rect">
            <a:avLst/>
          </a:prstGeom>
          <a:noFill/>
        </p:spPr>
        <p:txBody>
          <a:bodyPr wrap="none" rtlCol="0">
            <a:spAutoFit/>
          </a:bodyPr>
          <a:lstStyle/>
          <a:p>
            <a:r>
              <a:rPr lang="en-US" sz="1400" b="1" dirty="0"/>
              <a:t>Add to List Screen</a:t>
            </a:r>
          </a:p>
        </p:txBody>
      </p:sp>
      <p:cxnSp>
        <p:nvCxnSpPr>
          <p:cNvPr id="1131" name="Straight Arrow Connector 1130">
            <a:extLst>
              <a:ext uri="{FF2B5EF4-FFF2-40B4-BE49-F238E27FC236}">
                <a16:creationId xmlns:a16="http://schemas.microsoft.com/office/drawing/2014/main" id="{AE9A2BC1-381B-1C53-D021-5F08389E4639}"/>
              </a:ext>
            </a:extLst>
          </p:cNvPr>
          <p:cNvCxnSpPr>
            <a:cxnSpLocks/>
          </p:cNvCxnSpPr>
          <p:nvPr/>
        </p:nvCxnSpPr>
        <p:spPr>
          <a:xfrm>
            <a:off x="10471418" y="8342211"/>
            <a:ext cx="939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8" name="Straight Arrow Connector 1197">
            <a:extLst>
              <a:ext uri="{FF2B5EF4-FFF2-40B4-BE49-F238E27FC236}">
                <a16:creationId xmlns:a16="http://schemas.microsoft.com/office/drawing/2014/main" id="{88E529E4-514A-97CB-0544-E64824C8F3DA}"/>
              </a:ext>
            </a:extLst>
          </p:cNvPr>
          <p:cNvCxnSpPr>
            <a:cxnSpLocks/>
          </p:cNvCxnSpPr>
          <p:nvPr/>
        </p:nvCxnSpPr>
        <p:spPr>
          <a:xfrm>
            <a:off x="8765433" y="8374628"/>
            <a:ext cx="737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5" name="TextBox 1214">
            <a:extLst>
              <a:ext uri="{FF2B5EF4-FFF2-40B4-BE49-F238E27FC236}">
                <a16:creationId xmlns:a16="http://schemas.microsoft.com/office/drawing/2014/main" id="{47C13964-E1BD-57AC-AD1B-9E15CE48EC02}"/>
              </a:ext>
            </a:extLst>
          </p:cNvPr>
          <p:cNvSpPr txBox="1"/>
          <p:nvPr/>
        </p:nvSpPr>
        <p:spPr>
          <a:xfrm>
            <a:off x="6312028" y="5378062"/>
            <a:ext cx="6408257" cy="1384995"/>
          </a:xfrm>
          <a:prstGeom prst="rect">
            <a:avLst/>
          </a:prstGeom>
          <a:solidFill>
            <a:schemeClr val="accent1">
              <a:lumMod val="40000"/>
              <a:lumOff val="60000"/>
            </a:schemeClr>
          </a:solidFill>
          <a:ln>
            <a:solidFill>
              <a:schemeClr val="tx1">
                <a:lumMod val="85000"/>
                <a:lumOff val="15000"/>
              </a:schemeClr>
            </a:solidFill>
          </a:ln>
        </p:spPr>
        <p:txBody>
          <a:bodyPr wrap="square" rtlCol="0">
            <a:spAutoFit/>
          </a:bodyPr>
          <a:lstStyle/>
          <a:p>
            <a:r>
              <a:rPr lang="en-US" sz="1400" b="1" dirty="0"/>
              <a:t>Feedback During Task 2: </a:t>
            </a:r>
            <a:r>
              <a:rPr lang="en-US" sz="1400" dirty="0"/>
              <a:t>Participants realized that the arrows had been added to the home screen and stated that though its clear they preferred being able to see the overview clearly instead. They stated that the recipe of the meal that was to be added (Recipe Screen) was a lot nicer to look at after the removal of the favorite icon. When observing the process of completing the task by both participants it seemed quick and no mistakes were made overall.</a:t>
            </a:r>
            <a:endParaRPr lang="en-GB" sz="1400" dirty="0"/>
          </a:p>
        </p:txBody>
      </p:sp>
      <p:sp>
        <p:nvSpPr>
          <p:cNvPr id="1216" name="TextBox 1215">
            <a:extLst>
              <a:ext uri="{FF2B5EF4-FFF2-40B4-BE49-F238E27FC236}">
                <a16:creationId xmlns:a16="http://schemas.microsoft.com/office/drawing/2014/main" id="{AD9675B4-81AF-9121-5ECC-A4E81CFFDB68}"/>
              </a:ext>
            </a:extLst>
          </p:cNvPr>
          <p:cNvSpPr txBox="1"/>
          <p:nvPr/>
        </p:nvSpPr>
        <p:spPr>
          <a:xfrm>
            <a:off x="77301" y="7406580"/>
            <a:ext cx="6176962" cy="2031325"/>
          </a:xfrm>
          <a:prstGeom prst="rect">
            <a:avLst/>
          </a:prstGeom>
          <a:solidFill>
            <a:schemeClr val="accent1">
              <a:lumMod val="40000"/>
              <a:lumOff val="60000"/>
            </a:schemeClr>
          </a:solidFill>
          <a:ln>
            <a:solidFill>
              <a:schemeClr val="tx1">
                <a:lumMod val="85000"/>
                <a:lumOff val="15000"/>
              </a:schemeClr>
            </a:solidFill>
          </a:ln>
        </p:spPr>
        <p:txBody>
          <a:bodyPr wrap="square" rtlCol="0">
            <a:spAutoFit/>
          </a:bodyPr>
          <a:lstStyle/>
          <a:p>
            <a:r>
              <a:rPr lang="en-US" sz="1400" b="1" dirty="0"/>
              <a:t>Feedback During Task 3:  </a:t>
            </a:r>
            <a:r>
              <a:rPr lang="en-US" sz="1400" dirty="0"/>
              <a:t>The Students found no problem with completing this task as it was straightforward. Once again both students stated how they are pleased with the layout of the Shopping list and Individual list Screen. They are also content with the change of the round checkboxes to square checkboxes stating that it looks more cohesive with the screen layout. They were satisfied with the additional ‘Unit’ Input field. </a:t>
            </a:r>
          </a:p>
          <a:p>
            <a:r>
              <a:rPr lang="en-US" sz="1400" dirty="0"/>
              <a:t>Overall, they stated that they understood how to navigate through the screen layouts for all tasks without any guidance and found that the App would be quite helpful with meal planning as a busy university student. </a:t>
            </a:r>
            <a:endParaRPr lang="en-GB" sz="1400" dirty="0"/>
          </a:p>
        </p:txBody>
      </p:sp>
      <p:sp>
        <p:nvSpPr>
          <p:cNvPr id="1218" name="TextBox 1217">
            <a:extLst>
              <a:ext uri="{FF2B5EF4-FFF2-40B4-BE49-F238E27FC236}">
                <a16:creationId xmlns:a16="http://schemas.microsoft.com/office/drawing/2014/main" id="{D8890A09-9803-45B6-93EE-0DE720318133}"/>
              </a:ext>
            </a:extLst>
          </p:cNvPr>
          <p:cNvSpPr txBox="1"/>
          <p:nvPr/>
        </p:nvSpPr>
        <p:spPr>
          <a:xfrm>
            <a:off x="4117248" y="-4545"/>
            <a:ext cx="4380238" cy="307777"/>
          </a:xfrm>
          <a:prstGeom prst="rect">
            <a:avLst/>
          </a:prstGeom>
          <a:noFill/>
        </p:spPr>
        <p:txBody>
          <a:bodyPr wrap="none" rtlCol="0">
            <a:spAutoFit/>
          </a:bodyPr>
          <a:lstStyle/>
          <a:p>
            <a:r>
              <a:rPr lang="en-GB" sz="1400" b="1" u="sng" dirty="0"/>
              <a:t>Section: Version 2 – Low Fidelity Prototyping and Testing</a:t>
            </a:r>
          </a:p>
        </p:txBody>
      </p:sp>
      <p:pic>
        <p:nvPicPr>
          <p:cNvPr id="2050" name="Picture 2">
            <a:extLst>
              <a:ext uri="{FF2B5EF4-FFF2-40B4-BE49-F238E27FC236}">
                <a16:creationId xmlns:a16="http://schemas.microsoft.com/office/drawing/2014/main" id="{D769AD0D-D4ED-B0A2-8C37-526D7F6AC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4" y="945753"/>
            <a:ext cx="1083912" cy="2027089"/>
          </a:xfrm>
          <a:prstGeom prst="rect">
            <a:avLst/>
          </a:prstGeom>
          <a:noFill/>
          <a:extLst>
            <a:ext uri="{909E8E84-426E-40DD-AFC4-6F175D3DCCD1}">
              <a14:hiddenFill xmlns:a14="http://schemas.microsoft.com/office/drawing/2010/main">
                <a:solidFill>
                  <a:srgbClr val="FFFFFF"/>
                </a:solidFill>
              </a14:hiddenFill>
            </a:ext>
          </a:extLst>
        </p:spPr>
      </p:pic>
      <p:sp>
        <p:nvSpPr>
          <p:cNvPr id="1224" name="Flowchart: Decision 1223">
            <a:extLst>
              <a:ext uri="{FF2B5EF4-FFF2-40B4-BE49-F238E27FC236}">
                <a16:creationId xmlns:a16="http://schemas.microsoft.com/office/drawing/2014/main" id="{7F1B2BF3-D85D-83AA-5424-C31393560857}"/>
              </a:ext>
            </a:extLst>
          </p:cNvPr>
          <p:cNvSpPr/>
          <p:nvPr/>
        </p:nvSpPr>
        <p:spPr>
          <a:xfrm>
            <a:off x="232838" y="2710498"/>
            <a:ext cx="311768" cy="25441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a:extLst>
              <a:ext uri="{FF2B5EF4-FFF2-40B4-BE49-F238E27FC236}">
                <a16:creationId xmlns:a16="http://schemas.microsoft.com/office/drawing/2014/main" id="{D01E5F70-81A6-D599-C54C-329CF96C2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01" y="3373223"/>
            <a:ext cx="1087925" cy="20299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79A9151-8BE4-E182-044D-45F00D26D2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788" y="3283727"/>
            <a:ext cx="1107705" cy="2029968"/>
          </a:xfrm>
          <a:prstGeom prst="rect">
            <a:avLst/>
          </a:prstGeom>
          <a:noFill/>
          <a:extLst>
            <a:ext uri="{909E8E84-426E-40DD-AFC4-6F175D3DCCD1}">
              <a14:hiddenFill xmlns:a14="http://schemas.microsoft.com/office/drawing/2010/main">
                <a:solidFill>
                  <a:srgbClr val="FFFFFF"/>
                </a:solidFill>
              </a14:hiddenFill>
            </a:ext>
          </a:extLst>
        </p:spPr>
      </p:pic>
      <p:sp>
        <p:nvSpPr>
          <p:cNvPr id="1226" name="Flowchart: Decision 1225">
            <a:extLst>
              <a:ext uri="{FF2B5EF4-FFF2-40B4-BE49-F238E27FC236}">
                <a16:creationId xmlns:a16="http://schemas.microsoft.com/office/drawing/2014/main" id="{B0408C58-4E5A-D4B8-FE79-46A4ADB84034}"/>
              </a:ext>
            </a:extLst>
          </p:cNvPr>
          <p:cNvSpPr/>
          <p:nvPr/>
        </p:nvSpPr>
        <p:spPr>
          <a:xfrm>
            <a:off x="3184508" y="1213227"/>
            <a:ext cx="560986" cy="411591"/>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62" name="Picture 14">
            <a:extLst>
              <a:ext uri="{FF2B5EF4-FFF2-40B4-BE49-F238E27FC236}">
                <a16:creationId xmlns:a16="http://schemas.microsoft.com/office/drawing/2014/main" id="{E4FAFDA6-6A6A-A39A-AD75-85B16D5393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084" y="1035513"/>
            <a:ext cx="1100287" cy="20299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D3D0DB0-720E-5979-1B04-78BD429B72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6138" y="994505"/>
            <a:ext cx="1120068" cy="2029968"/>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69A8392A-1E00-390D-4D13-712025C01E03}"/>
              </a:ext>
            </a:extLst>
          </p:cNvPr>
          <p:cNvSpPr txBox="1"/>
          <p:nvPr/>
        </p:nvSpPr>
        <p:spPr>
          <a:xfrm>
            <a:off x="1295402" y="582580"/>
            <a:ext cx="1615653" cy="523220"/>
          </a:xfrm>
          <a:prstGeom prst="rect">
            <a:avLst/>
          </a:prstGeom>
          <a:noFill/>
        </p:spPr>
        <p:txBody>
          <a:bodyPr wrap="square" rtlCol="0">
            <a:spAutoFit/>
          </a:bodyPr>
          <a:lstStyle/>
          <a:p>
            <a:r>
              <a:rPr lang="en-US" sz="1400" b="1" dirty="0"/>
              <a:t>Searched Screen - Empanadas</a:t>
            </a:r>
          </a:p>
        </p:txBody>
      </p:sp>
      <p:cxnSp>
        <p:nvCxnSpPr>
          <p:cNvPr id="1037" name="Straight Arrow Connector 1036">
            <a:extLst>
              <a:ext uri="{FF2B5EF4-FFF2-40B4-BE49-F238E27FC236}">
                <a16:creationId xmlns:a16="http://schemas.microsoft.com/office/drawing/2014/main" id="{638232A6-CF68-C90A-F548-C8F9A1879DA6}"/>
              </a:ext>
            </a:extLst>
          </p:cNvPr>
          <p:cNvCxnSpPr>
            <a:cxnSpLocks/>
          </p:cNvCxnSpPr>
          <p:nvPr/>
        </p:nvCxnSpPr>
        <p:spPr>
          <a:xfrm flipV="1">
            <a:off x="1179927" y="3065481"/>
            <a:ext cx="767300" cy="1101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394884EB-23EB-D041-B23C-0347BD258881}"/>
              </a:ext>
            </a:extLst>
          </p:cNvPr>
          <p:cNvSpPr txBox="1"/>
          <p:nvPr/>
        </p:nvSpPr>
        <p:spPr>
          <a:xfrm>
            <a:off x="4665324" y="3049482"/>
            <a:ext cx="1556323" cy="307777"/>
          </a:xfrm>
          <a:prstGeom prst="rect">
            <a:avLst/>
          </a:prstGeom>
          <a:noFill/>
        </p:spPr>
        <p:txBody>
          <a:bodyPr wrap="none" rtlCol="0">
            <a:spAutoFit/>
          </a:bodyPr>
          <a:lstStyle/>
          <a:p>
            <a:r>
              <a:rPr lang="en-GB" sz="1400" b="1" dirty="0"/>
              <a:t>Favourited</a:t>
            </a:r>
            <a:r>
              <a:rPr lang="en-US" sz="1400" b="1" dirty="0"/>
              <a:t> Screen</a:t>
            </a:r>
          </a:p>
        </p:txBody>
      </p:sp>
      <p:cxnSp>
        <p:nvCxnSpPr>
          <p:cNvPr id="1045" name="Straight Arrow Connector 1044">
            <a:extLst>
              <a:ext uri="{FF2B5EF4-FFF2-40B4-BE49-F238E27FC236}">
                <a16:creationId xmlns:a16="http://schemas.microsoft.com/office/drawing/2014/main" id="{9B7A2FEB-C3F8-3C25-866A-C5A5E70F7F1A}"/>
              </a:ext>
            </a:extLst>
          </p:cNvPr>
          <p:cNvCxnSpPr>
            <a:cxnSpLocks/>
            <a:stCxn id="2056" idx="0"/>
            <a:endCxn id="2064" idx="2"/>
          </p:cNvCxnSpPr>
          <p:nvPr/>
        </p:nvCxnSpPr>
        <p:spPr>
          <a:xfrm flipV="1">
            <a:off x="3016641" y="3024473"/>
            <a:ext cx="619531" cy="25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66" name="Picture 18">
            <a:extLst>
              <a:ext uri="{FF2B5EF4-FFF2-40B4-BE49-F238E27FC236}">
                <a16:creationId xmlns:a16="http://schemas.microsoft.com/office/drawing/2014/main" id="{76B3F7F8-6749-E297-AF13-6EF0BBCDBF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5641" y="994505"/>
            <a:ext cx="1045891" cy="2029968"/>
          </a:xfrm>
          <a:prstGeom prst="rect">
            <a:avLst/>
          </a:prstGeom>
          <a:noFill/>
          <a:extLst>
            <a:ext uri="{909E8E84-426E-40DD-AFC4-6F175D3DCCD1}">
              <a14:hiddenFill xmlns:a14="http://schemas.microsoft.com/office/drawing/2010/main">
                <a:solidFill>
                  <a:srgbClr val="FFFFFF"/>
                </a:solidFill>
              </a14:hiddenFill>
            </a:ext>
          </a:extLst>
        </p:spPr>
      </p:pic>
      <p:cxnSp>
        <p:nvCxnSpPr>
          <p:cNvPr id="1048" name="Straight Arrow Connector 1047">
            <a:extLst>
              <a:ext uri="{FF2B5EF4-FFF2-40B4-BE49-F238E27FC236}">
                <a16:creationId xmlns:a16="http://schemas.microsoft.com/office/drawing/2014/main" id="{8AF50B30-C283-C7A5-C982-4FDDF337AEA5}"/>
              </a:ext>
            </a:extLst>
          </p:cNvPr>
          <p:cNvCxnSpPr>
            <a:cxnSpLocks/>
          </p:cNvCxnSpPr>
          <p:nvPr/>
        </p:nvCxnSpPr>
        <p:spPr>
          <a:xfrm>
            <a:off x="4187986" y="2140754"/>
            <a:ext cx="757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4" name="Straight Arrow Connector 1053">
            <a:extLst>
              <a:ext uri="{FF2B5EF4-FFF2-40B4-BE49-F238E27FC236}">
                <a16:creationId xmlns:a16="http://schemas.microsoft.com/office/drawing/2014/main" id="{5A0639D6-5803-34B3-ED62-E14BF3DB6A38}"/>
              </a:ext>
            </a:extLst>
          </p:cNvPr>
          <p:cNvCxnSpPr>
            <a:cxnSpLocks/>
          </p:cNvCxnSpPr>
          <p:nvPr/>
        </p:nvCxnSpPr>
        <p:spPr>
          <a:xfrm>
            <a:off x="2497371" y="2140754"/>
            <a:ext cx="578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8" name="Flowchart: Decision 1057">
            <a:extLst>
              <a:ext uri="{FF2B5EF4-FFF2-40B4-BE49-F238E27FC236}">
                <a16:creationId xmlns:a16="http://schemas.microsoft.com/office/drawing/2014/main" id="{2D6771CE-F468-B3C9-271A-2A85A5A7F924}"/>
              </a:ext>
            </a:extLst>
          </p:cNvPr>
          <p:cNvSpPr/>
          <p:nvPr/>
        </p:nvSpPr>
        <p:spPr>
          <a:xfrm>
            <a:off x="1382729" y="1292222"/>
            <a:ext cx="531932" cy="493024"/>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9" name="Flowchart: Decision 1058">
            <a:extLst>
              <a:ext uri="{FF2B5EF4-FFF2-40B4-BE49-F238E27FC236}">
                <a16:creationId xmlns:a16="http://schemas.microsoft.com/office/drawing/2014/main" id="{865B676E-227F-929D-6645-07AE13284972}"/>
              </a:ext>
            </a:extLst>
          </p:cNvPr>
          <p:cNvSpPr/>
          <p:nvPr/>
        </p:nvSpPr>
        <p:spPr>
          <a:xfrm>
            <a:off x="110415" y="3572337"/>
            <a:ext cx="531932" cy="493024"/>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0" name="Flowchart: Decision 1059">
            <a:extLst>
              <a:ext uri="{FF2B5EF4-FFF2-40B4-BE49-F238E27FC236}">
                <a16:creationId xmlns:a16="http://schemas.microsoft.com/office/drawing/2014/main" id="{A0C5EA59-62EB-1ADC-753C-F324D9F78725}"/>
              </a:ext>
            </a:extLst>
          </p:cNvPr>
          <p:cNvSpPr/>
          <p:nvPr/>
        </p:nvSpPr>
        <p:spPr>
          <a:xfrm>
            <a:off x="2463080" y="3499006"/>
            <a:ext cx="531932" cy="493024"/>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1" name="Flowchart: Decision 1060">
            <a:extLst>
              <a:ext uri="{FF2B5EF4-FFF2-40B4-BE49-F238E27FC236}">
                <a16:creationId xmlns:a16="http://schemas.microsoft.com/office/drawing/2014/main" id="{82625D07-8219-B781-5ADD-E6B2B5A0E83E}"/>
              </a:ext>
            </a:extLst>
          </p:cNvPr>
          <p:cNvSpPr/>
          <p:nvPr/>
        </p:nvSpPr>
        <p:spPr>
          <a:xfrm>
            <a:off x="3900716" y="1287427"/>
            <a:ext cx="333292" cy="308888"/>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70" name="Picture 2">
            <a:extLst>
              <a:ext uri="{FF2B5EF4-FFF2-40B4-BE49-F238E27FC236}">
                <a16:creationId xmlns:a16="http://schemas.microsoft.com/office/drawing/2014/main" id="{D5122C75-B182-16F2-2892-742D4A5CC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123" y="7329663"/>
            <a:ext cx="1083912" cy="2027089"/>
          </a:xfrm>
          <a:prstGeom prst="rect">
            <a:avLst/>
          </a:prstGeom>
          <a:noFill/>
          <a:extLst>
            <a:ext uri="{909E8E84-426E-40DD-AFC4-6F175D3DCCD1}">
              <a14:hiddenFill xmlns:a14="http://schemas.microsoft.com/office/drawing/2010/main">
                <a:solidFill>
                  <a:srgbClr val="FFFFFF"/>
                </a:solidFill>
              </a14:hiddenFill>
            </a:ext>
          </a:extLst>
        </p:spPr>
      </p:pic>
      <p:sp>
        <p:nvSpPr>
          <p:cNvPr id="1232" name="Flowchart: Decision 1231">
            <a:extLst>
              <a:ext uri="{FF2B5EF4-FFF2-40B4-BE49-F238E27FC236}">
                <a16:creationId xmlns:a16="http://schemas.microsoft.com/office/drawing/2014/main" id="{4815A865-C21B-175B-3157-CED91090690A}"/>
              </a:ext>
            </a:extLst>
          </p:cNvPr>
          <p:cNvSpPr/>
          <p:nvPr/>
        </p:nvSpPr>
        <p:spPr>
          <a:xfrm>
            <a:off x="6947065" y="9143280"/>
            <a:ext cx="311768" cy="23116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68" name="Picture 20">
            <a:extLst>
              <a:ext uri="{FF2B5EF4-FFF2-40B4-BE49-F238E27FC236}">
                <a16:creationId xmlns:a16="http://schemas.microsoft.com/office/drawing/2014/main" id="{61044BD7-7C3B-2563-7EB5-F1B38E3476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6842" y="7328223"/>
            <a:ext cx="1118958" cy="2029968"/>
          </a:xfrm>
          <a:prstGeom prst="rect">
            <a:avLst/>
          </a:prstGeom>
          <a:noFill/>
          <a:extLst>
            <a:ext uri="{909E8E84-426E-40DD-AFC4-6F175D3DCCD1}">
              <a14:hiddenFill xmlns:a14="http://schemas.microsoft.com/office/drawing/2010/main">
                <a:solidFill>
                  <a:srgbClr val="FFFFFF"/>
                </a:solidFill>
              </a14:hiddenFill>
            </a:ext>
          </a:extLst>
        </p:spPr>
      </p:pic>
      <p:sp>
        <p:nvSpPr>
          <p:cNvPr id="1233" name="Flowchart: Decision 1232">
            <a:extLst>
              <a:ext uri="{FF2B5EF4-FFF2-40B4-BE49-F238E27FC236}">
                <a16:creationId xmlns:a16="http://schemas.microsoft.com/office/drawing/2014/main" id="{D00A232F-601A-C2DC-A6AB-8E4542BB5737}"/>
              </a:ext>
            </a:extLst>
          </p:cNvPr>
          <p:cNvSpPr/>
          <p:nvPr/>
        </p:nvSpPr>
        <p:spPr>
          <a:xfrm>
            <a:off x="8634032" y="7592908"/>
            <a:ext cx="311768" cy="25441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70" name="Picture 22">
            <a:extLst>
              <a:ext uri="{FF2B5EF4-FFF2-40B4-BE49-F238E27FC236}">
                <a16:creationId xmlns:a16="http://schemas.microsoft.com/office/drawing/2014/main" id="{73E6CAFD-3B52-EB28-0200-6156292C45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5332" y="7280598"/>
            <a:ext cx="1121175" cy="2029968"/>
          </a:xfrm>
          <a:prstGeom prst="rect">
            <a:avLst/>
          </a:prstGeom>
          <a:noFill/>
          <a:extLst>
            <a:ext uri="{909E8E84-426E-40DD-AFC4-6F175D3DCCD1}">
              <a14:hiddenFill xmlns:a14="http://schemas.microsoft.com/office/drawing/2010/main">
                <a:solidFill>
                  <a:srgbClr val="FFFFFF"/>
                </a:solidFill>
              </a14:hiddenFill>
            </a:ext>
          </a:extLst>
        </p:spPr>
      </p:pic>
      <p:sp>
        <p:nvSpPr>
          <p:cNvPr id="1238" name="Flowchart: Decision 1237">
            <a:extLst>
              <a:ext uri="{FF2B5EF4-FFF2-40B4-BE49-F238E27FC236}">
                <a16:creationId xmlns:a16="http://schemas.microsoft.com/office/drawing/2014/main" id="{849801FE-BF6F-B770-62AF-F2E4514C9181}"/>
              </a:ext>
            </a:extLst>
          </p:cNvPr>
          <p:cNvSpPr/>
          <p:nvPr/>
        </p:nvSpPr>
        <p:spPr>
          <a:xfrm>
            <a:off x="10297444" y="8832813"/>
            <a:ext cx="311768" cy="25441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72" name="Picture 24">
            <a:extLst>
              <a:ext uri="{FF2B5EF4-FFF2-40B4-BE49-F238E27FC236}">
                <a16:creationId xmlns:a16="http://schemas.microsoft.com/office/drawing/2014/main" id="{0C318C9F-AEB7-8B90-1BB7-113C2FBE83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18619" y="7308330"/>
            <a:ext cx="1149738" cy="2029968"/>
          </a:xfrm>
          <a:prstGeom prst="rect">
            <a:avLst/>
          </a:prstGeom>
          <a:noFill/>
          <a:extLst>
            <a:ext uri="{909E8E84-426E-40DD-AFC4-6F175D3DCCD1}">
              <a14:hiddenFill xmlns:a14="http://schemas.microsoft.com/office/drawing/2010/main">
                <a:solidFill>
                  <a:srgbClr val="FFFFFF"/>
                </a:solidFill>
              </a14:hiddenFill>
            </a:ext>
          </a:extLst>
        </p:spPr>
      </p:pic>
      <p:sp>
        <p:nvSpPr>
          <p:cNvPr id="1239" name="Flowchart: Decision 1238">
            <a:extLst>
              <a:ext uri="{FF2B5EF4-FFF2-40B4-BE49-F238E27FC236}">
                <a16:creationId xmlns:a16="http://schemas.microsoft.com/office/drawing/2014/main" id="{4FF87C51-2F81-A83C-1CC8-676711D809D9}"/>
              </a:ext>
            </a:extLst>
          </p:cNvPr>
          <p:cNvSpPr/>
          <p:nvPr/>
        </p:nvSpPr>
        <p:spPr>
          <a:xfrm>
            <a:off x="12115041" y="8835503"/>
            <a:ext cx="346478" cy="307777"/>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78" name="Picture 2">
            <a:extLst>
              <a:ext uri="{FF2B5EF4-FFF2-40B4-BE49-F238E27FC236}">
                <a16:creationId xmlns:a16="http://schemas.microsoft.com/office/drawing/2014/main" id="{B296B600-48DD-E27A-83F0-BB289C340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938" y="772193"/>
            <a:ext cx="1083912" cy="2027089"/>
          </a:xfrm>
          <a:prstGeom prst="rect">
            <a:avLst/>
          </a:prstGeom>
          <a:noFill/>
          <a:extLst>
            <a:ext uri="{909E8E84-426E-40DD-AFC4-6F175D3DCCD1}">
              <a14:hiddenFill xmlns:a14="http://schemas.microsoft.com/office/drawing/2010/main">
                <a:solidFill>
                  <a:srgbClr val="FFFFFF"/>
                </a:solidFill>
              </a14:hiddenFill>
            </a:ext>
          </a:extLst>
        </p:spPr>
      </p:pic>
      <p:sp>
        <p:nvSpPr>
          <p:cNvPr id="1243" name="Flowchart: Decision 1242">
            <a:extLst>
              <a:ext uri="{FF2B5EF4-FFF2-40B4-BE49-F238E27FC236}">
                <a16:creationId xmlns:a16="http://schemas.microsoft.com/office/drawing/2014/main" id="{54E11ED2-E47D-EABB-9668-D59EB0BAC7BA}"/>
              </a:ext>
            </a:extLst>
          </p:cNvPr>
          <p:cNvSpPr/>
          <p:nvPr/>
        </p:nvSpPr>
        <p:spPr>
          <a:xfrm>
            <a:off x="6930163" y="2541067"/>
            <a:ext cx="311768" cy="254412"/>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74" name="Picture 26">
            <a:extLst>
              <a:ext uri="{FF2B5EF4-FFF2-40B4-BE49-F238E27FC236}">
                <a16:creationId xmlns:a16="http://schemas.microsoft.com/office/drawing/2014/main" id="{E3E1416D-DD0E-82D5-0D3C-A1D5420103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3674" y="781340"/>
            <a:ext cx="1110177" cy="2029968"/>
          </a:xfrm>
          <a:prstGeom prst="rect">
            <a:avLst/>
          </a:prstGeom>
          <a:noFill/>
          <a:extLst>
            <a:ext uri="{909E8E84-426E-40DD-AFC4-6F175D3DCCD1}">
              <a14:hiddenFill xmlns:a14="http://schemas.microsoft.com/office/drawing/2010/main">
                <a:solidFill>
                  <a:srgbClr val="FFFFFF"/>
                </a:solidFill>
              </a14:hiddenFill>
            </a:ext>
          </a:extLst>
        </p:spPr>
      </p:pic>
      <p:sp>
        <p:nvSpPr>
          <p:cNvPr id="1244" name="Flowchart: Decision 1243">
            <a:extLst>
              <a:ext uri="{FF2B5EF4-FFF2-40B4-BE49-F238E27FC236}">
                <a16:creationId xmlns:a16="http://schemas.microsoft.com/office/drawing/2014/main" id="{32D4396E-5AA8-FDDE-B420-D3C80FEA8885}"/>
              </a:ext>
            </a:extLst>
          </p:cNvPr>
          <p:cNvSpPr/>
          <p:nvPr/>
        </p:nvSpPr>
        <p:spPr>
          <a:xfrm>
            <a:off x="9610699" y="1439323"/>
            <a:ext cx="207485" cy="181230"/>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84" name="Picture 6">
            <a:extLst>
              <a:ext uri="{FF2B5EF4-FFF2-40B4-BE49-F238E27FC236}">
                <a16:creationId xmlns:a16="http://schemas.microsoft.com/office/drawing/2014/main" id="{2CAA98F4-BC52-E245-35C5-DC953C592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5920" y="822121"/>
            <a:ext cx="1087925" cy="2029968"/>
          </a:xfrm>
          <a:prstGeom prst="rect">
            <a:avLst/>
          </a:prstGeom>
          <a:noFill/>
          <a:extLst>
            <a:ext uri="{909E8E84-426E-40DD-AFC4-6F175D3DCCD1}">
              <a14:hiddenFill xmlns:a14="http://schemas.microsoft.com/office/drawing/2010/main">
                <a:solidFill>
                  <a:srgbClr val="FFFFFF"/>
                </a:solidFill>
              </a14:hiddenFill>
            </a:ext>
          </a:extLst>
        </p:spPr>
      </p:pic>
      <p:sp>
        <p:nvSpPr>
          <p:cNvPr id="1247" name="Flowchart: Decision 1246">
            <a:extLst>
              <a:ext uri="{FF2B5EF4-FFF2-40B4-BE49-F238E27FC236}">
                <a16:creationId xmlns:a16="http://schemas.microsoft.com/office/drawing/2014/main" id="{D67CA6AD-E11D-5112-DDD6-C32F9D3C4475}"/>
              </a:ext>
            </a:extLst>
          </p:cNvPr>
          <p:cNvSpPr/>
          <p:nvPr/>
        </p:nvSpPr>
        <p:spPr>
          <a:xfrm>
            <a:off x="10937387" y="1103357"/>
            <a:ext cx="481634" cy="349624"/>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86" name="Picture 8">
            <a:extLst>
              <a:ext uri="{FF2B5EF4-FFF2-40B4-BE49-F238E27FC236}">
                <a16:creationId xmlns:a16="http://schemas.microsoft.com/office/drawing/2014/main" id="{9A97859F-083E-1571-B69A-FD0FAC061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1058" y="3228650"/>
            <a:ext cx="1107705" cy="2029968"/>
          </a:xfrm>
          <a:prstGeom prst="rect">
            <a:avLst/>
          </a:prstGeom>
          <a:noFill/>
          <a:extLst>
            <a:ext uri="{909E8E84-426E-40DD-AFC4-6F175D3DCCD1}">
              <a14:hiddenFill xmlns:a14="http://schemas.microsoft.com/office/drawing/2010/main">
                <a:solidFill>
                  <a:srgbClr val="FFFFFF"/>
                </a:solidFill>
              </a14:hiddenFill>
            </a:ext>
          </a:extLst>
        </p:spPr>
      </p:pic>
      <p:sp>
        <p:nvSpPr>
          <p:cNvPr id="1087" name="Flowchart: Decision 1086">
            <a:extLst>
              <a:ext uri="{FF2B5EF4-FFF2-40B4-BE49-F238E27FC236}">
                <a16:creationId xmlns:a16="http://schemas.microsoft.com/office/drawing/2014/main" id="{1D18DCAF-997D-163F-A22C-109301C39160}"/>
              </a:ext>
            </a:extLst>
          </p:cNvPr>
          <p:cNvSpPr/>
          <p:nvPr/>
        </p:nvSpPr>
        <p:spPr>
          <a:xfrm>
            <a:off x="6561350" y="3443929"/>
            <a:ext cx="531932" cy="493024"/>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76" name="Picture 28">
            <a:extLst>
              <a:ext uri="{FF2B5EF4-FFF2-40B4-BE49-F238E27FC236}">
                <a16:creationId xmlns:a16="http://schemas.microsoft.com/office/drawing/2014/main" id="{48F1BE10-A309-DEEB-59DC-94F9BB8679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5086" y="3242324"/>
            <a:ext cx="1098949" cy="2029968"/>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DE979480-4A67-1F59-3A18-987D441E15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70764" y="3257727"/>
            <a:ext cx="1115122" cy="2029968"/>
          </a:xfrm>
          <a:prstGeom prst="rect">
            <a:avLst/>
          </a:prstGeom>
          <a:noFill/>
          <a:extLst>
            <a:ext uri="{909E8E84-426E-40DD-AFC4-6F175D3DCCD1}">
              <a14:hiddenFill xmlns:a14="http://schemas.microsoft.com/office/drawing/2010/main">
                <a:solidFill>
                  <a:srgbClr val="FFFFFF"/>
                </a:solidFill>
              </a14:hiddenFill>
            </a:ext>
          </a:extLst>
        </p:spPr>
      </p:pic>
      <p:sp>
        <p:nvSpPr>
          <p:cNvPr id="1089" name="Flowchart: Decision 1088">
            <a:extLst>
              <a:ext uri="{FF2B5EF4-FFF2-40B4-BE49-F238E27FC236}">
                <a16:creationId xmlns:a16="http://schemas.microsoft.com/office/drawing/2014/main" id="{B3B9F96B-F25E-5945-9E3E-9AED4E5AF54B}"/>
              </a:ext>
            </a:extLst>
          </p:cNvPr>
          <p:cNvSpPr/>
          <p:nvPr/>
        </p:nvSpPr>
        <p:spPr>
          <a:xfrm>
            <a:off x="9888090" y="4763761"/>
            <a:ext cx="333292" cy="308888"/>
          </a:xfrm>
          <a:prstGeom prst="flowChartDecision">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4850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DBB96C-1361-48CC-474A-E6D65E0DA146}"/>
              </a:ext>
            </a:extLst>
          </p:cNvPr>
          <p:cNvSpPr txBox="1"/>
          <p:nvPr/>
        </p:nvSpPr>
        <p:spPr>
          <a:xfrm>
            <a:off x="4737940" y="0"/>
            <a:ext cx="3325719" cy="307777"/>
          </a:xfrm>
          <a:prstGeom prst="rect">
            <a:avLst/>
          </a:prstGeom>
          <a:noFill/>
        </p:spPr>
        <p:txBody>
          <a:bodyPr wrap="none" rtlCol="0">
            <a:spAutoFit/>
          </a:bodyPr>
          <a:lstStyle/>
          <a:p>
            <a:r>
              <a:rPr lang="en-GB" sz="1400" b="1" u="sng" dirty="0"/>
              <a:t>Section: Software Prototype Development</a:t>
            </a:r>
          </a:p>
        </p:txBody>
      </p:sp>
      <p:pic>
        <p:nvPicPr>
          <p:cNvPr id="8" name="Picture 7">
            <a:extLst>
              <a:ext uri="{FF2B5EF4-FFF2-40B4-BE49-F238E27FC236}">
                <a16:creationId xmlns:a16="http://schemas.microsoft.com/office/drawing/2014/main" id="{DC11FA93-1A91-D304-64B6-2874FF7A4912}"/>
              </a:ext>
            </a:extLst>
          </p:cNvPr>
          <p:cNvPicPr>
            <a:picLocks noChangeAspect="1"/>
          </p:cNvPicPr>
          <p:nvPr/>
        </p:nvPicPr>
        <p:blipFill rotWithShape="1">
          <a:blip r:embed="rId3"/>
          <a:srcRect l="1817" r="1817"/>
          <a:stretch/>
        </p:blipFill>
        <p:spPr>
          <a:xfrm>
            <a:off x="140794" y="824431"/>
            <a:ext cx="1226684" cy="2368682"/>
          </a:xfrm>
          <a:prstGeom prst="rect">
            <a:avLst/>
          </a:prstGeom>
        </p:spPr>
      </p:pic>
      <p:pic>
        <p:nvPicPr>
          <p:cNvPr id="10" name="Picture 9">
            <a:extLst>
              <a:ext uri="{FF2B5EF4-FFF2-40B4-BE49-F238E27FC236}">
                <a16:creationId xmlns:a16="http://schemas.microsoft.com/office/drawing/2014/main" id="{BF5E7E68-FAA4-CC00-2751-CC9EA8FFEB09}"/>
              </a:ext>
            </a:extLst>
          </p:cNvPr>
          <p:cNvPicPr>
            <a:picLocks noChangeAspect="1"/>
          </p:cNvPicPr>
          <p:nvPr/>
        </p:nvPicPr>
        <p:blipFill>
          <a:blip r:embed="rId4"/>
          <a:stretch>
            <a:fillRect/>
          </a:stretch>
        </p:blipFill>
        <p:spPr>
          <a:xfrm>
            <a:off x="1869823" y="825011"/>
            <a:ext cx="1226684" cy="2368296"/>
          </a:xfrm>
          <a:prstGeom prst="rect">
            <a:avLst/>
          </a:prstGeom>
        </p:spPr>
      </p:pic>
      <p:pic>
        <p:nvPicPr>
          <p:cNvPr id="12" name="Picture 11">
            <a:extLst>
              <a:ext uri="{FF2B5EF4-FFF2-40B4-BE49-F238E27FC236}">
                <a16:creationId xmlns:a16="http://schemas.microsoft.com/office/drawing/2014/main" id="{902129AF-51DF-C7F2-3CCA-19A0CB26A514}"/>
              </a:ext>
            </a:extLst>
          </p:cNvPr>
          <p:cNvPicPr>
            <a:picLocks noChangeAspect="1"/>
          </p:cNvPicPr>
          <p:nvPr/>
        </p:nvPicPr>
        <p:blipFill>
          <a:blip r:embed="rId5"/>
          <a:stretch>
            <a:fillRect/>
          </a:stretch>
        </p:blipFill>
        <p:spPr>
          <a:xfrm>
            <a:off x="3523429" y="824624"/>
            <a:ext cx="1214511" cy="2368296"/>
          </a:xfrm>
          <a:prstGeom prst="rect">
            <a:avLst/>
          </a:prstGeom>
        </p:spPr>
      </p:pic>
      <p:pic>
        <p:nvPicPr>
          <p:cNvPr id="14" name="Picture 13">
            <a:extLst>
              <a:ext uri="{FF2B5EF4-FFF2-40B4-BE49-F238E27FC236}">
                <a16:creationId xmlns:a16="http://schemas.microsoft.com/office/drawing/2014/main" id="{41BEBF39-85AC-5F96-83E7-8013314ED230}"/>
              </a:ext>
            </a:extLst>
          </p:cNvPr>
          <p:cNvPicPr>
            <a:picLocks noChangeAspect="1"/>
          </p:cNvPicPr>
          <p:nvPr/>
        </p:nvPicPr>
        <p:blipFill>
          <a:blip r:embed="rId6"/>
          <a:stretch>
            <a:fillRect/>
          </a:stretch>
        </p:blipFill>
        <p:spPr>
          <a:xfrm>
            <a:off x="5266535" y="824431"/>
            <a:ext cx="1225169" cy="2368296"/>
          </a:xfrm>
          <a:prstGeom prst="rect">
            <a:avLst/>
          </a:prstGeom>
        </p:spPr>
      </p:pic>
      <p:pic>
        <p:nvPicPr>
          <p:cNvPr id="18" name="Picture 17">
            <a:extLst>
              <a:ext uri="{FF2B5EF4-FFF2-40B4-BE49-F238E27FC236}">
                <a16:creationId xmlns:a16="http://schemas.microsoft.com/office/drawing/2014/main" id="{0B486F96-A4E3-21FA-5F1B-CCE2544B94CB}"/>
              </a:ext>
            </a:extLst>
          </p:cNvPr>
          <p:cNvPicPr>
            <a:picLocks noChangeAspect="1"/>
          </p:cNvPicPr>
          <p:nvPr/>
        </p:nvPicPr>
        <p:blipFill rotWithShape="1">
          <a:blip r:embed="rId7"/>
          <a:srcRect r="4117"/>
          <a:stretch/>
        </p:blipFill>
        <p:spPr>
          <a:xfrm>
            <a:off x="6715183" y="824852"/>
            <a:ext cx="1225169" cy="2368296"/>
          </a:xfrm>
          <a:prstGeom prst="rect">
            <a:avLst/>
          </a:prstGeom>
        </p:spPr>
      </p:pic>
      <p:pic>
        <p:nvPicPr>
          <p:cNvPr id="20" name="Picture 19">
            <a:extLst>
              <a:ext uri="{FF2B5EF4-FFF2-40B4-BE49-F238E27FC236}">
                <a16:creationId xmlns:a16="http://schemas.microsoft.com/office/drawing/2014/main" id="{FEF349CD-3178-DB08-27FB-A4D3B884B02C}"/>
              </a:ext>
            </a:extLst>
          </p:cNvPr>
          <p:cNvPicPr>
            <a:picLocks noChangeAspect="1"/>
          </p:cNvPicPr>
          <p:nvPr/>
        </p:nvPicPr>
        <p:blipFill rotWithShape="1">
          <a:blip r:embed="rId8"/>
          <a:srcRect l="2694" r="2193"/>
          <a:stretch/>
        </p:blipFill>
        <p:spPr>
          <a:xfrm>
            <a:off x="1691004" y="3429775"/>
            <a:ext cx="1214512" cy="2368296"/>
          </a:xfrm>
          <a:prstGeom prst="rect">
            <a:avLst/>
          </a:prstGeom>
        </p:spPr>
      </p:pic>
      <p:pic>
        <p:nvPicPr>
          <p:cNvPr id="22" name="Picture 21">
            <a:extLst>
              <a:ext uri="{FF2B5EF4-FFF2-40B4-BE49-F238E27FC236}">
                <a16:creationId xmlns:a16="http://schemas.microsoft.com/office/drawing/2014/main" id="{019052CD-B799-CC67-CA64-5E15DB1A80F4}"/>
              </a:ext>
            </a:extLst>
          </p:cNvPr>
          <p:cNvPicPr>
            <a:picLocks noChangeAspect="1"/>
          </p:cNvPicPr>
          <p:nvPr/>
        </p:nvPicPr>
        <p:blipFill rotWithShape="1">
          <a:blip r:embed="rId9"/>
          <a:srcRect r="1747"/>
          <a:stretch/>
        </p:blipFill>
        <p:spPr>
          <a:xfrm>
            <a:off x="3336935" y="3429775"/>
            <a:ext cx="1214511" cy="2368296"/>
          </a:xfrm>
          <a:prstGeom prst="rect">
            <a:avLst/>
          </a:prstGeom>
        </p:spPr>
      </p:pic>
      <p:pic>
        <p:nvPicPr>
          <p:cNvPr id="24" name="Picture 23">
            <a:extLst>
              <a:ext uri="{FF2B5EF4-FFF2-40B4-BE49-F238E27FC236}">
                <a16:creationId xmlns:a16="http://schemas.microsoft.com/office/drawing/2014/main" id="{78BB43BE-530E-D712-5754-965213B12DCD}"/>
              </a:ext>
            </a:extLst>
          </p:cNvPr>
          <p:cNvPicPr>
            <a:picLocks noChangeAspect="1"/>
          </p:cNvPicPr>
          <p:nvPr/>
        </p:nvPicPr>
        <p:blipFill rotWithShape="1">
          <a:blip r:embed="rId10"/>
          <a:srcRect l="1995" r="1995"/>
          <a:stretch/>
        </p:blipFill>
        <p:spPr>
          <a:xfrm>
            <a:off x="184415" y="3429775"/>
            <a:ext cx="1225169" cy="2368296"/>
          </a:xfrm>
          <a:prstGeom prst="rect">
            <a:avLst/>
          </a:prstGeom>
        </p:spPr>
      </p:pic>
      <p:pic>
        <p:nvPicPr>
          <p:cNvPr id="26" name="Picture 25">
            <a:extLst>
              <a:ext uri="{FF2B5EF4-FFF2-40B4-BE49-F238E27FC236}">
                <a16:creationId xmlns:a16="http://schemas.microsoft.com/office/drawing/2014/main" id="{25A0B701-4EFB-EF3F-32F2-5BD325EBDCFA}"/>
              </a:ext>
            </a:extLst>
          </p:cNvPr>
          <p:cNvPicPr>
            <a:picLocks noChangeAspect="1"/>
          </p:cNvPicPr>
          <p:nvPr/>
        </p:nvPicPr>
        <p:blipFill rotWithShape="1">
          <a:blip r:embed="rId11"/>
          <a:srcRect r="1383"/>
          <a:stretch/>
        </p:blipFill>
        <p:spPr>
          <a:xfrm>
            <a:off x="8357024" y="824431"/>
            <a:ext cx="1225169" cy="2368296"/>
          </a:xfrm>
          <a:prstGeom prst="rect">
            <a:avLst/>
          </a:prstGeom>
        </p:spPr>
      </p:pic>
      <p:pic>
        <p:nvPicPr>
          <p:cNvPr id="28" name="Picture 27">
            <a:extLst>
              <a:ext uri="{FF2B5EF4-FFF2-40B4-BE49-F238E27FC236}">
                <a16:creationId xmlns:a16="http://schemas.microsoft.com/office/drawing/2014/main" id="{9C1F60AB-9DDF-4276-86A2-139645BE673A}"/>
              </a:ext>
            </a:extLst>
          </p:cNvPr>
          <p:cNvPicPr>
            <a:picLocks noChangeAspect="1"/>
          </p:cNvPicPr>
          <p:nvPr/>
        </p:nvPicPr>
        <p:blipFill rotWithShape="1">
          <a:blip r:embed="rId12"/>
          <a:srcRect l="7278" t="644" r="3106" b="-644"/>
          <a:stretch/>
        </p:blipFill>
        <p:spPr>
          <a:xfrm>
            <a:off x="9928484" y="799921"/>
            <a:ext cx="1225169" cy="2368296"/>
          </a:xfrm>
          <a:prstGeom prst="rect">
            <a:avLst/>
          </a:prstGeom>
        </p:spPr>
      </p:pic>
      <p:pic>
        <p:nvPicPr>
          <p:cNvPr id="30" name="Picture 29">
            <a:extLst>
              <a:ext uri="{FF2B5EF4-FFF2-40B4-BE49-F238E27FC236}">
                <a16:creationId xmlns:a16="http://schemas.microsoft.com/office/drawing/2014/main" id="{D187B36F-615E-9CB4-7DCD-0070093D7827}"/>
              </a:ext>
            </a:extLst>
          </p:cNvPr>
          <p:cNvPicPr>
            <a:picLocks noChangeAspect="1"/>
          </p:cNvPicPr>
          <p:nvPr/>
        </p:nvPicPr>
        <p:blipFill>
          <a:blip r:embed="rId13"/>
          <a:stretch>
            <a:fillRect/>
          </a:stretch>
        </p:blipFill>
        <p:spPr>
          <a:xfrm>
            <a:off x="11521102" y="799921"/>
            <a:ext cx="1185517" cy="2368296"/>
          </a:xfrm>
          <a:prstGeom prst="rect">
            <a:avLst/>
          </a:prstGeom>
        </p:spPr>
      </p:pic>
      <p:sp>
        <p:nvSpPr>
          <p:cNvPr id="42" name="TextBox 41">
            <a:extLst>
              <a:ext uri="{FF2B5EF4-FFF2-40B4-BE49-F238E27FC236}">
                <a16:creationId xmlns:a16="http://schemas.microsoft.com/office/drawing/2014/main" id="{1C0AA3DF-C07B-74A2-3EAB-6C4B078D399C}"/>
              </a:ext>
            </a:extLst>
          </p:cNvPr>
          <p:cNvSpPr txBox="1"/>
          <p:nvPr/>
        </p:nvSpPr>
        <p:spPr>
          <a:xfrm>
            <a:off x="72356" y="180354"/>
            <a:ext cx="4436984" cy="307777"/>
          </a:xfrm>
          <a:prstGeom prst="rect">
            <a:avLst/>
          </a:prstGeom>
          <a:noFill/>
        </p:spPr>
        <p:txBody>
          <a:bodyPr wrap="none" rtlCol="0">
            <a:spAutoFit/>
          </a:bodyPr>
          <a:lstStyle/>
          <a:p>
            <a:r>
              <a:rPr lang="en-GB" sz="1400" b="1" u="sng" dirty="0"/>
              <a:t>Task 1: Find the Empanadas Recipe and Add to Favourites</a:t>
            </a:r>
          </a:p>
        </p:txBody>
      </p:sp>
      <p:cxnSp>
        <p:nvCxnSpPr>
          <p:cNvPr id="45" name="Straight Arrow Connector 44">
            <a:extLst>
              <a:ext uri="{FF2B5EF4-FFF2-40B4-BE49-F238E27FC236}">
                <a16:creationId xmlns:a16="http://schemas.microsoft.com/office/drawing/2014/main" id="{DAAA42E1-65CF-3C39-51C6-0AEF6EA15226}"/>
              </a:ext>
            </a:extLst>
          </p:cNvPr>
          <p:cNvCxnSpPr>
            <a:cxnSpLocks/>
          </p:cNvCxnSpPr>
          <p:nvPr/>
        </p:nvCxnSpPr>
        <p:spPr>
          <a:xfrm>
            <a:off x="1367478" y="2501900"/>
            <a:ext cx="5145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16B0EC1-F948-07D0-FD8A-14B473C5D02C}"/>
              </a:ext>
            </a:extLst>
          </p:cNvPr>
          <p:cNvCxnSpPr>
            <a:cxnSpLocks/>
          </p:cNvCxnSpPr>
          <p:nvPr/>
        </p:nvCxnSpPr>
        <p:spPr>
          <a:xfrm>
            <a:off x="3096507" y="2501900"/>
            <a:ext cx="4390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2FB3082-2CCA-5479-6277-782A9A62AEBA}"/>
              </a:ext>
            </a:extLst>
          </p:cNvPr>
          <p:cNvCxnSpPr>
            <a:cxnSpLocks/>
          </p:cNvCxnSpPr>
          <p:nvPr/>
        </p:nvCxnSpPr>
        <p:spPr>
          <a:xfrm>
            <a:off x="1959290" y="3192920"/>
            <a:ext cx="0" cy="2368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895F12B-92DD-822A-BDC1-55319E3892E5}"/>
              </a:ext>
            </a:extLst>
          </p:cNvPr>
          <p:cNvCxnSpPr>
            <a:cxnSpLocks/>
            <a:endCxn id="24" idx="0"/>
          </p:cNvCxnSpPr>
          <p:nvPr/>
        </p:nvCxnSpPr>
        <p:spPr>
          <a:xfrm flipH="1">
            <a:off x="797000" y="3068579"/>
            <a:ext cx="2998564" cy="361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22B69A-9712-88BF-9418-A8776DA5DD95}"/>
              </a:ext>
            </a:extLst>
          </p:cNvPr>
          <p:cNvCxnSpPr>
            <a:cxnSpLocks/>
          </p:cNvCxnSpPr>
          <p:nvPr/>
        </p:nvCxnSpPr>
        <p:spPr>
          <a:xfrm>
            <a:off x="2905516" y="5222406"/>
            <a:ext cx="4390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1F0FEB4-CA9F-70C0-1A9D-10BE31F95637}"/>
              </a:ext>
            </a:extLst>
          </p:cNvPr>
          <p:cNvCxnSpPr>
            <a:cxnSpLocks/>
          </p:cNvCxnSpPr>
          <p:nvPr/>
        </p:nvCxnSpPr>
        <p:spPr>
          <a:xfrm>
            <a:off x="4737940" y="2508250"/>
            <a:ext cx="5285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2BC8B99-C780-5B47-BF3B-D81E7C38CCFD}"/>
              </a:ext>
            </a:extLst>
          </p:cNvPr>
          <p:cNvCxnSpPr>
            <a:cxnSpLocks/>
          </p:cNvCxnSpPr>
          <p:nvPr/>
        </p:nvCxnSpPr>
        <p:spPr>
          <a:xfrm>
            <a:off x="7932506" y="2501900"/>
            <a:ext cx="4390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DF48387-9E27-A36F-98C8-7383B6970221}"/>
              </a:ext>
            </a:extLst>
          </p:cNvPr>
          <p:cNvCxnSpPr>
            <a:cxnSpLocks/>
          </p:cNvCxnSpPr>
          <p:nvPr/>
        </p:nvCxnSpPr>
        <p:spPr>
          <a:xfrm>
            <a:off x="11153653" y="2508250"/>
            <a:ext cx="380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7970F13-4A0A-222A-7A46-2672F5A3FC78}"/>
              </a:ext>
            </a:extLst>
          </p:cNvPr>
          <p:cNvCxnSpPr>
            <a:cxnSpLocks/>
          </p:cNvCxnSpPr>
          <p:nvPr/>
        </p:nvCxnSpPr>
        <p:spPr>
          <a:xfrm>
            <a:off x="9570244" y="2501900"/>
            <a:ext cx="3582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FB707B6-1D20-0F2F-83E2-817DDF10B583}"/>
              </a:ext>
            </a:extLst>
          </p:cNvPr>
          <p:cNvCxnSpPr>
            <a:cxnSpLocks/>
          </p:cNvCxnSpPr>
          <p:nvPr/>
        </p:nvCxnSpPr>
        <p:spPr>
          <a:xfrm flipV="1">
            <a:off x="6471385" y="2501900"/>
            <a:ext cx="256271" cy="6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5581327D-8E05-E766-AE6C-07B97D2A2138}"/>
              </a:ext>
            </a:extLst>
          </p:cNvPr>
          <p:cNvSpPr txBox="1"/>
          <p:nvPr/>
        </p:nvSpPr>
        <p:spPr>
          <a:xfrm>
            <a:off x="4608169" y="3412038"/>
            <a:ext cx="8147707" cy="6124754"/>
          </a:xfrm>
          <a:prstGeom prst="rect">
            <a:avLst/>
          </a:prstGeom>
          <a:solidFill>
            <a:schemeClr val="accent2">
              <a:lumMod val="60000"/>
              <a:lumOff val="40000"/>
            </a:schemeClr>
          </a:solidFill>
        </p:spPr>
        <p:txBody>
          <a:bodyPr wrap="square" rtlCol="0">
            <a:spAutoFit/>
          </a:bodyPr>
          <a:lstStyle/>
          <a:p>
            <a:r>
              <a:rPr lang="en-GB" sz="1400" dirty="0"/>
              <a:t>The home screen is the first screen. I had modified the Bar so that it seemed more modern. Though the students in the prototyping stage liked the bar they said it could look a little more updated rather than traditional. The sections on the home screen are horizontally scrollable to view the recipes of that filter. The boards would be clickable leading to the individual recipes. To view sections, you can scroll vertically.</a:t>
            </a:r>
          </a:p>
          <a:p>
            <a:endParaRPr lang="en-GB" sz="1400" dirty="0"/>
          </a:p>
          <a:p>
            <a:r>
              <a:rPr lang="en-GB" sz="1400" dirty="0"/>
              <a:t>To navigate to find a recipe you would click the search button on the Bar of the home screen leading to the cuisines section and there are different methods of navigating to a specific recipe. One way could be through the info cards with clear bright images so users can identify through visual cues. Or there is a method of directly searching through the search bar. I added a filter option during the development of the software prototype to display the greater capabilities the user would have when finding recipes on the App. As shown on the filter screen there are various ways to filter recipes with factors such as: budget, cooking time, calorie requirement etc. This increases the searching power of the app allowing users to quickly and efficiently discover newer recipes.</a:t>
            </a:r>
          </a:p>
          <a:p>
            <a:endParaRPr lang="en-GB" sz="1400" dirty="0"/>
          </a:p>
          <a:p>
            <a:r>
              <a:rPr lang="en-GB" sz="1400" dirty="0"/>
              <a:t>Once arriving to the recipe page, you would be able to play the video directing how to cook the recipes which can be played by the big play button on the left corner of the thumbnail. In addition to this the user could select the whether to view the ingredients or the instruction. The user's selection of tabs gets indicated through a colour change where the text becomes a white and the tab turns blue.</a:t>
            </a:r>
          </a:p>
          <a:p>
            <a:r>
              <a:rPr lang="en-GB" sz="1400" dirty="0"/>
              <a:t>On the recipe page, when the user clicks on the favourite option there is a notification that pops up to tell the user it has been added to their favourites list. There is also a colour change on the favourite icon to show that the user has clicked on it where it goes from red to blue back to red after a short delay.</a:t>
            </a:r>
          </a:p>
          <a:p>
            <a:endParaRPr lang="en-GB" sz="1400" dirty="0"/>
          </a:p>
          <a:p>
            <a:r>
              <a:rPr lang="en-GB" sz="1400" dirty="0"/>
              <a:t>After adding an item to the favourite list, the user can now navigate to the user’s list after going into the accounts page where the user can change their email and password. On the User accounts page there is a button leading to the Favourites page. At the favourites page you can slide each recipe card to open options where you can share the recipe with friends, or you can remove the recipe from the list. The action of finding the users favourite list will not be included in the testing of task 1 but will be queried to receive end user comments and thoughts behind this feature.</a:t>
            </a:r>
          </a:p>
        </p:txBody>
      </p:sp>
      <p:sp>
        <p:nvSpPr>
          <p:cNvPr id="84" name="TextBox 83">
            <a:extLst>
              <a:ext uri="{FF2B5EF4-FFF2-40B4-BE49-F238E27FC236}">
                <a16:creationId xmlns:a16="http://schemas.microsoft.com/office/drawing/2014/main" id="{F4FFA451-5060-190A-A883-FB992ACD2798}"/>
              </a:ext>
            </a:extLst>
          </p:cNvPr>
          <p:cNvSpPr txBox="1"/>
          <p:nvPr/>
        </p:nvSpPr>
        <p:spPr>
          <a:xfrm>
            <a:off x="169873" y="569955"/>
            <a:ext cx="1168525" cy="307777"/>
          </a:xfrm>
          <a:prstGeom prst="rect">
            <a:avLst/>
          </a:prstGeom>
          <a:noFill/>
        </p:spPr>
        <p:txBody>
          <a:bodyPr wrap="none" rtlCol="0">
            <a:spAutoFit/>
          </a:bodyPr>
          <a:lstStyle/>
          <a:p>
            <a:r>
              <a:rPr lang="en-US" sz="1400" b="1" dirty="0"/>
              <a:t>Home Screen</a:t>
            </a:r>
          </a:p>
        </p:txBody>
      </p:sp>
      <p:sp>
        <p:nvSpPr>
          <p:cNvPr id="85" name="TextBox 84">
            <a:extLst>
              <a:ext uri="{FF2B5EF4-FFF2-40B4-BE49-F238E27FC236}">
                <a16:creationId xmlns:a16="http://schemas.microsoft.com/office/drawing/2014/main" id="{76FEFFEE-472F-D228-B497-270E2DCA3816}"/>
              </a:ext>
            </a:extLst>
          </p:cNvPr>
          <p:cNvSpPr txBox="1"/>
          <p:nvPr/>
        </p:nvSpPr>
        <p:spPr>
          <a:xfrm>
            <a:off x="1677056" y="569954"/>
            <a:ext cx="1645259" cy="307777"/>
          </a:xfrm>
          <a:prstGeom prst="rect">
            <a:avLst/>
          </a:prstGeom>
          <a:noFill/>
        </p:spPr>
        <p:txBody>
          <a:bodyPr wrap="none" rtlCol="0">
            <a:spAutoFit/>
          </a:bodyPr>
          <a:lstStyle/>
          <a:p>
            <a:r>
              <a:rPr lang="en-US" sz="1400" b="1" dirty="0"/>
              <a:t>Main Search Screen</a:t>
            </a:r>
          </a:p>
        </p:txBody>
      </p:sp>
      <p:sp>
        <p:nvSpPr>
          <p:cNvPr id="86" name="TextBox 85">
            <a:extLst>
              <a:ext uri="{FF2B5EF4-FFF2-40B4-BE49-F238E27FC236}">
                <a16:creationId xmlns:a16="http://schemas.microsoft.com/office/drawing/2014/main" id="{8A575712-C267-F688-5B38-B743F1257250}"/>
              </a:ext>
            </a:extLst>
          </p:cNvPr>
          <p:cNvSpPr txBox="1"/>
          <p:nvPr/>
        </p:nvSpPr>
        <p:spPr>
          <a:xfrm>
            <a:off x="3218718" y="569954"/>
            <a:ext cx="1982851" cy="307777"/>
          </a:xfrm>
          <a:prstGeom prst="rect">
            <a:avLst/>
          </a:prstGeom>
          <a:noFill/>
        </p:spPr>
        <p:txBody>
          <a:bodyPr wrap="none" rtlCol="0">
            <a:spAutoFit/>
          </a:bodyPr>
          <a:lstStyle/>
          <a:p>
            <a:r>
              <a:rPr lang="en-US" sz="1400" b="1" dirty="0"/>
              <a:t>Search Screen - Mexican</a:t>
            </a:r>
          </a:p>
        </p:txBody>
      </p:sp>
      <p:sp>
        <p:nvSpPr>
          <p:cNvPr id="87" name="TextBox 86">
            <a:extLst>
              <a:ext uri="{FF2B5EF4-FFF2-40B4-BE49-F238E27FC236}">
                <a16:creationId xmlns:a16="http://schemas.microsoft.com/office/drawing/2014/main" id="{9F1AD89B-A175-6016-817C-A0F8634B3673}"/>
              </a:ext>
            </a:extLst>
          </p:cNvPr>
          <p:cNvSpPr txBox="1"/>
          <p:nvPr/>
        </p:nvSpPr>
        <p:spPr>
          <a:xfrm>
            <a:off x="5088687" y="372271"/>
            <a:ext cx="2983574" cy="307777"/>
          </a:xfrm>
          <a:prstGeom prst="rect">
            <a:avLst/>
          </a:prstGeom>
          <a:noFill/>
        </p:spPr>
        <p:txBody>
          <a:bodyPr wrap="none" rtlCol="0">
            <a:spAutoFit/>
          </a:bodyPr>
          <a:lstStyle/>
          <a:p>
            <a:r>
              <a:rPr lang="en-US" sz="1400" b="1" dirty="0"/>
              <a:t>Empanadas Recipe Screen + Favorited</a:t>
            </a:r>
          </a:p>
        </p:txBody>
      </p:sp>
      <p:sp>
        <p:nvSpPr>
          <p:cNvPr id="92" name="Left Brace 91">
            <a:extLst>
              <a:ext uri="{FF2B5EF4-FFF2-40B4-BE49-F238E27FC236}">
                <a16:creationId xmlns:a16="http://schemas.microsoft.com/office/drawing/2014/main" id="{A553282D-A3E8-88BA-9533-F54F38098DD4}"/>
              </a:ext>
            </a:extLst>
          </p:cNvPr>
          <p:cNvSpPr/>
          <p:nvPr/>
        </p:nvSpPr>
        <p:spPr>
          <a:xfrm rot="5400000">
            <a:off x="6471885" y="-668592"/>
            <a:ext cx="239745" cy="2780382"/>
          </a:xfrm>
          <a:prstGeom prst="leftBrace">
            <a:avLst>
              <a:gd name="adj1" fmla="val 17603"/>
              <a:gd name="adj2" fmla="val 50000"/>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3" name="TextBox 92">
            <a:extLst>
              <a:ext uri="{FF2B5EF4-FFF2-40B4-BE49-F238E27FC236}">
                <a16:creationId xmlns:a16="http://schemas.microsoft.com/office/drawing/2014/main" id="{0C59F74C-D8F8-CEAE-9BED-78EF447C3864}"/>
              </a:ext>
            </a:extLst>
          </p:cNvPr>
          <p:cNvSpPr txBox="1"/>
          <p:nvPr/>
        </p:nvSpPr>
        <p:spPr>
          <a:xfrm>
            <a:off x="8112514" y="529431"/>
            <a:ext cx="1714187" cy="307777"/>
          </a:xfrm>
          <a:prstGeom prst="rect">
            <a:avLst/>
          </a:prstGeom>
          <a:noFill/>
        </p:spPr>
        <p:txBody>
          <a:bodyPr wrap="none" rtlCol="0">
            <a:spAutoFit/>
          </a:bodyPr>
          <a:lstStyle/>
          <a:p>
            <a:r>
              <a:rPr lang="en-US" sz="1400" b="1" dirty="0"/>
              <a:t>User Account Screen</a:t>
            </a:r>
          </a:p>
        </p:txBody>
      </p:sp>
      <p:sp>
        <p:nvSpPr>
          <p:cNvPr id="94" name="TextBox 93">
            <a:extLst>
              <a:ext uri="{FF2B5EF4-FFF2-40B4-BE49-F238E27FC236}">
                <a16:creationId xmlns:a16="http://schemas.microsoft.com/office/drawing/2014/main" id="{47E5A2A8-BAD4-7C83-8749-F7E3E4C2A0CA}"/>
              </a:ext>
            </a:extLst>
          </p:cNvPr>
          <p:cNvSpPr txBox="1"/>
          <p:nvPr/>
        </p:nvSpPr>
        <p:spPr>
          <a:xfrm>
            <a:off x="10177733" y="325199"/>
            <a:ext cx="2379626" cy="307777"/>
          </a:xfrm>
          <a:prstGeom prst="rect">
            <a:avLst/>
          </a:prstGeom>
          <a:noFill/>
        </p:spPr>
        <p:txBody>
          <a:bodyPr wrap="none" rtlCol="0">
            <a:spAutoFit/>
          </a:bodyPr>
          <a:lstStyle/>
          <a:p>
            <a:r>
              <a:rPr lang="en-US" sz="1400" b="1" dirty="0"/>
              <a:t>User’s List of Favorites Screen</a:t>
            </a:r>
          </a:p>
        </p:txBody>
      </p:sp>
      <p:sp>
        <p:nvSpPr>
          <p:cNvPr id="96" name="Left Brace 95">
            <a:extLst>
              <a:ext uri="{FF2B5EF4-FFF2-40B4-BE49-F238E27FC236}">
                <a16:creationId xmlns:a16="http://schemas.microsoft.com/office/drawing/2014/main" id="{97CC0C65-660C-045E-5665-E1EE243A38B4}"/>
              </a:ext>
            </a:extLst>
          </p:cNvPr>
          <p:cNvSpPr/>
          <p:nvPr/>
        </p:nvSpPr>
        <p:spPr>
          <a:xfrm rot="5400000">
            <a:off x="11195352" y="-754439"/>
            <a:ext cx="239745" cy="2868975"/>
          </a:xfrm>
          <a:prstGeom prst="leftBrace">
            <a:avLst>
              <a:gd name="adj1" fmla="val 17603"/>
              <a:gd name="adj2" fmla="val 50000"/>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a:extLst>
              <a:ext uri="{FF2B5EF4-FFF2-40B4-BE49-F238E27FC236}">
                <a16:creationId xmlns:a16="http://schemas.microsoft.com/office/drawing/2014/main" id="{59558FDD-C989-EE33-3BCB-0017094B8A55}"/>
              </a:ext>
            </a:extLst>
          </p:cNvPr>
          <p:cNvSpPr txBox="1"/>
          <p:nvPr/>
        </p:nvSpPr>
        <p:spPr>
          <a:xfrm>
            <a:off x="91977" y="5779783"/>
            <a:ext cx="1408528" cy="523220"/>
          </a:xfrm>
          <a:prstGeom prst="rect">
            <a:avLst/>
          </a:prstGeom>
          <a:noFill/>
        </p:spPr>
        <p:txBody>
          <a:bodyPr wrap="square" rtlCol="0">
            <a:spAutoFit/>
          </a:bodyPr>
          <a:lstStyle/>
          <a:p>
            <a:pPr algn="ctr"/>
            <a:r>
              <a:rPr lang="en-US" sz="1400" b="1" dirty="0"/>
              <a:t>Filter Option on Search Screen</a:t>
            </a:r>
          </a:p>
        </p:txBody>
      </p:sp>
      <p:sp>
        <p:nvSpPr>
          <p:cNvPr id="102" name="TextBox 101">
            <a:extLst>
              <a:ext uri="{FF2B5EF4-FFF2-40B4-BE49-F238E27FC236}">
                <a16:creationId xmlns:a16="http://schemas.microsoft.com/office/drawing/2014/main" id="{BCCC83E1-7C12-A9A3-27D8-E6317E61EC2F}"/>
              </a:ext>
            </a:extLst>
          </p:cNvPr>
          <p:cNvSpPr txBox="1"/>
          <p:nvPr/>
        </p:nvSpPr>
        <p:spPr>
          <a:xfrm>
            <a:off x="1593996" y="5798071"/>
            <a:ext cx="1408528" cy="738664"/>
          </a:xfrm>
          <a:prstGeom prst="rect">
            <a:avLst/>
          </a:prstGeom>
          <a:noFill/>
        </p:spPr>
        <p:txBody>
          <a:bodyPr wrap="square" rtlCol="0">
            <a:spAutoFit/>
          </a:bodyPr>
          <a:lstStyle/>
          <a:p>
            <a:pPr algn="ctr"/>
            <a:r>
              <a:rPr lang="en-US" sz="1400" b="1" dirty="0"/>
              <a:t>Search Screen – Empanadas Entered</a:t>
            </a:r>
          </a:p>
        </p:txBody>
      </p:sp>
      <p:sp>
        <p:nvSpPr>
          <p:cNvPr id="105" name="TextBox 104">
            <a:extLst>
              <a:ext uri="{FF2B5EF4-FFF2-40B4-BE49-F238E27FC236}">
                <a16:creationId xmlns:a16="http://schemas.microsoft.com/office/drawing/2014/main" id="{FBC826E7-1A85-2E96-DDD8-B4CA21173A29}"/>
              </a:ext>
            </a:extLst>
          </p:cNvPr>
          <p:cNvSpPr txBox="1"/>
          <p:nvPr/>
        </p:nvSpPr>
        <p:spPr>
          <a:xfrm>
            <a:off x="3224662" y="5758406"/>
            <a:ext cx="1408528" cy="523220"/>
          </a:xfrm>
          <a:prstGeom prst="rect">
            <a:avLst/>
          </a:prstGeom>
          <a:noFill/>
        </p:spPr>
        <p:txBody>
          <a:bodyPr wrap="square" rtlCol="0">
            <a:spAutoFit/>
          </a:bodyPr>
          <a:lstStyle/>
          <a:p>
            <a:pPr algn="ctr"/>
            <a:r>
              <a:rPr lang="en-US" sz="1400" b="1" dirty="0"/>
              <a:t>Search Screen – Search Result</a:t>
            </a:r>
          </a:p>
        </p:txBody>
      </p:sp>
      <p:grpSp>
        <p:nvGrpSpPr>
          <p:cNvPr id="6" name="Group 5">
            <a:extLst>
              <a:ext uri="{FF2B5EF4-FFF2-40B4-BE49-F238E27FC236}">
                <a16:creationId xmlns:a16="http://schemas.microsoft.com/office/drawing/2014/main" id="{4CF4FB4D-CE80-EDD7-741E-3DEBA1FEB55B}"/>
              </a:ext>
            </a:extLst>
          </p:cNvPr>
          <p:cNvGrpSpPr/>
          <p:nvPr/>
        </p:nvGrpSpPr>
        <p:grpSpPr>
          <a:xfrm>
            <a:off x="267896" y="6373735"/>
            <a:ext cx="4045687" cy="3136472"/>
            <a:chOff x="267896" y="6373735"/>
            <a:chExt cx="4045687" cy="3136472"/>
          </a:xfrm>
          <a:solidFill>
            <a:schemeClr val="accent2">
              <a:lumMod val="60000"/>
              <a:lumOff val="40000"/>
            </a:schemeClr>
          </a:solidFill>
        </p:grpSpPr>
        <p:pic>
          <p:nvPicPr>
            <p:cNvPr id="2" name="Picture 1">
              <a:extLst>
                <a:ext uri="{FF2B5EF4-FFF2-40B4-BE49-F238E27FC236}">
                  <a16:creationId xmlns:a16="http://schemas.microsoft.com/office/drawing/2014/main" id="{F7A872D8-936E-976A-81F9-FE578CC515F1}"/>
                </a:ext>
              </a:extLst>
            </p:cNvPr>
            <p:cNvPicPr>
              <a:picLocks noChangeAspect="1"/>
            </p:cNvPicPr>
            <p:nvPr/>
          </p:nvPicPr>
          <p:blipFill>
            <a:blip r:embed="rId14"/>
            <a:stretch>
              <a:fillRect/>
            </a:stretch>
          </p:blipFill>
          <p:spPr>
            <a:xfrm>
              <a:off x="267896" y="6628844"/>
              <a:ext cx="4021127" cy="2881363"/>
            </a:xfrm>
            <a:prstGeom prst="rect">
              <a:avLst/>
            </a:prstGeom>
            <a:grpFill/>
          </p:spPr>
        </p:pic>
        <p:sp>
          <p:nvSpPr>
            <p:cNvPr id="5" name="TextBox 4">
              <a:extLst>
                <a:ext uri="{FF2B5EF4-FFF2-40B4-BE49-F238E27FC236}">
                  <a16:creationId xmlns:a16="http://schemas.microsoft.com/office/drawing/2014/main" id="{9A59CB6E-96EE-FFAA-1496-19E590DB3797}"/>
                </a:ext>
              </a:extLst>
            </p:cNvPr>
            <p:cNvSpPr txBox="1"/>
            <p:nvPr/>
          </p:nvSpPr>
          <p:spPr>
            <a:xfrm>
              <a:off x="2724045" y="6373735"/>
              <a:ext cx="1589538" cy="307777"/>
            </a:xfrm>
            <a:prstGeom prst="rect">
              <a:avLst/>
            </a:prstGeom>
            <a:grpFill/>
          </p:spPr>
          <p:txBody>
            <a:bodyPr wrap="square" rtlCol="0">
              <a:spAutoFit/>
            </a:bodyPr>
            <a:lstStyle/>
            <a:p>
              <a:r>
                <a:rPr lang="en-US" sz="1400" b="1" dirty="0"/>
                <a:t>Connected Screens</a:t>
              </a:r>
            </a:p>
          </p:txBody>
        </p:sp>
      </p:grpSp>
      <p:cxnSp>
        <p:nvCxnSpPr>
          <p:cNvPr id="67" name="Straight Arrow Connector 66">
            <a:extLst>
              <a:ext uri="{FF2B5EF4-FFF2-40B4-BE49-F238E27FC236}">
                <a16:creationId xmlns:a16="http://schemas.microsoft.com/office/drawing/2014/main" id="{8F892245-0E29-548C-ED01-015B9829ABFA}"/>
              </a:ext>
            </a:extLst>
          </p:cNvPr>
          <p:cNvCxnSpPr>
            <a:cxnSpLocks/>
            <a:stCxn id="22" idx="0"/>
          </p:cNvCxnSpPr>
          <p:nvPr/>
        </p:nvCxnSpPr>
        <p:spPr>
          <a:xfrm flipV="1">
            <a:off x="3944191" y="3138429"/>
            <a:ext cx="1322344" cy="2913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19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BA1F3D-2263-1CEF-D0E2-8F505A78B51C}"/>
              </a:ext>
            </a:extLst>
          </p:cNvPr>
          <p:cNvPicPr>
            <a:picLocks noChangeAspect="1"/>
          </p:cNvPicPr>
          <p:nvPr/>
        </p:nvPicPr>
        <p:blipFill rotWithShape="1">
          <a:blip r:embed="rId2"/>
          <a:srcRect l="1817" r="1817"/>
          <a:stretch/>
        </p:blipFill>
        <p:spPr>
          <a:xfrm>
            <a:off x="1866017" y="5489632"/>
            <a:ext cx="1226684" cy="2368682"/>
          </a:xfrm>
          <a:prstGeom prst="rect">
            <a:avLst/>
          </a:prstGeom>
        </p:spPr>
      </p:pic>
      <p:pic>
        <p:nvPicPr>
          <p:cNvPr id="6" name="Picture 5">
            <a:extLst>
              <a:ext uri="{FF2B5EF4-FFF2-40B4-BE49-F238E27FC236}">
                <a16:creationId xmlns:a16="http://schemas.microsoft.com/office/drawing/2014/main" id="{46D3D34C-6D7B-9DCF-4E98-5CB2B6903B27}"/>
              </a:ext>
            </a:extLst>
          </p:cNvPr>
          <p:cNvPicPr>
            <a:picLocks noChangeAspect="1"/>
          </p:cNvPicPr>
          <p:nvPr/>
        </p:nvPicPr>
        <p:blipFill>
          <a:blip r:embed="rId3"/>
          <a:stretch>
            <a:fillRect/>
          </a:stretch>
        </p:blipFill>
        <p:spPr>
          <a:xfrm>
            <a:off x="3511390" y="5484129"/>
            <a:ext cx="1193753" cy="2368296"/>
          </a:xfrm>
          <a:prstGeom prst="rect">
            <a:avLst/>
          </a:prstGeom>
        </p:spPr>
      </p:pic>
      <p:pic>
        <p:nvPicPr>
          <p:cNvPr id="8" name="Picture 7">
            <a:extLst>
              <a:ext uri="{FF2B5EF4-FFF2-40B4-BE49-F238E27FC236}">
                <a16:creationId xmlns:a16="http://schemas.microsoft.com/office/drawing/2014/main" id="{58776898-2384-0000-1710-6396D354E137}"/>
              </a:ext>
            </a:extLst>
          </p:cNvPr>
          <p:cNvPicPr>
            <a:picLocks noChangeAspect="1"/>
          </p:cNvPicPr>
          <p:nvPr/>
        </p:nvPicPr>
        <p:blipFill>
          <a:blip r:embed="rId4"/>
          <a:stretch>
            <a:fillRect/>
          </a:stretch>
        </p:blipFill>
        <p:spPr>
          <a:xfrm>
            <a:off x="5123832" y="5484129"/>
            <a:ext cx="1232173" cy="2368296"/>
          </a:xfrm>
          <a:prstGeom prst="rect">
            <a:avLst/>
          </a:prstGeom>
        </p:spPr>
      </p:pic>
      <p:pic>
        <p:nvPicPr>
          <p:cNvPr id="10" name="Picture 9">
            <a:extLst>
              <a:ext uri="{FF2B5EF4-FFF2-40B4-BE49-F238E27FC236}">
                <a16:creationId xmlns:a16="http://schemas.microsoft.com/office/drawing/2014/main" id="{89BA7AA6-30C1-34ED-5D4F-A8B197266CB4}"/>
              </a:ext>
            </a:extLst>
          </p:cNvPr>
          <p:cNvPicPr>
            <a:picLocks noChangeAspect="1"/>
          </p:cNvPicPr>
          <p:nvPr/>
        </p:nvPicPr>
        <p:blipFill rotWithShape="1">
          <a:blip r:embed="rId5"/>
          <a:srcRect r="1090"/>
          <a:stretch/>
        </p:blipFill>
        <p:spPr>
          <a:xfrm>
            <a:off x="6774694" y="5482821"/>
            <a:ext cx="1232173" cy="2368296"/>
          </a:xfrm>
          <a:prstGeom prst="rect">
            <a:avLst/>
          </a:prstGeom>
        </p:spPr>
      </p:pic>
      <p:pic>
        <p:nvPicPr>
          <p:cNvPr id="12" name="Picture 11">
            <a:extLst>
              <a:ext uri="{FF2B5EF4-FFF2-40B4-BE49-F238E27FC236}">
                <a16:creationId xmlns:a16="http://schemas.microsoft.com/office/drawing/2014/main" id="{A2DD4950-8AD7-9A7D-8FD4-7A86ABBFF696}"/>
              </a:ext>
            </a:extLst>
          </p:cNvPr>
          <p:cNvPicPr>
            <a:picLocks noChangeAspect="1"/>
          </p:cNvPicPr>
          <p:nvPr/>
        </p:nvPicPr>
        <p:blipFill>
          <a:blip r:embed="rId6"/>
          <a:stretch>
            <a:fillRect/>
          </a:stretch>
        </p:blipFill>
        <p:spPr>
          <a:xfrm>
            <a:off x="8425556" y="5490018"/>
            <a:ext cx="1218214" cy="2368296"/>
          </a:xfrm>
          <a:prstGeom prst="rect">
            <a:avLst/>
          </a:prstGeom>
        </p:spPr>
      </p:pic>
      <p:pic>
        <p:nvPicPr>
          <p:cNvPr id="14" name="Picture 13">
            <a:extLst>
              <a:ext uri="{FF2B5EF4-FFF2-40B4-BE49-F238E27FC236}">
                <a16:creationId xmlns:a16="http://schemas.microsoft.com/office/drawing/2014/main" id="{1E1B0AAD-0CAA-9672-D732-A656FEA4C94B}"/>
              </a:ext>
            </a:extLst>
          </p:cNvPr>
          <p:cNvPicPr>
            <a:picLocks noChangeAspect="1"/>
          </p:cNvPicPr>
          <p:nvPr/>
        </p:nvPicPr>
        <p:blipFill>
          <a:blip r:embed="rId7"/>
          <a:stretch>
            <a:fillRect/>
          </a:stretch>
        </p:blipFill>
        <p:spPr>
          <a:xfrm>
            <a:off x="10062459" y="5490018"/>
            <a:ext cx="1228909" cy="2368296"/>
          </a:xfrm>
          <a:prstGeom prst="rect">
            <a:avLst/>
          </a:prstGeom>
        </p:spPr>
      </p:pic>
      <p:pic>
        <p:nvPicPr>
          <p:cNvPr id="15" name="Picture 14">
            <a:extLst>
              <a:ext uri="{FF2B5EF4-FFF2-40B4-BE49-F238E27FC236}">
                <a16:creationId xmlns:a16="http://schemas.microsoft.com/office/drawing/2014/main" id="{B7E66E5D-C2A9-93DF-5622-4AB48E8D6263}"/>
              </a:ext>
            </a:extLst>
          </p:cNvPr>
          <p:cNvPicPr>
            <a:picLocks noChangeAspect="1"/>
          </p:cNvPicPr>
          <p:nvPr/>
        </p:nvPicPr>
        <p:blipFill rotWithShape="1">
          <a:blip r:embed="rId2"/>
          <a:srcRect l="1817" r="1817"/>
          <a:stretch/>
        </p:blipFill>
        <p:spPr>
          <a:xfrm>
            <a:off x="1973675" y="737911"/>
            <a:ext cx="1226684" cy="2368682"/>
          </a:xfrm>
          <a:prstGeom prst="rect">
            <a:avLst/>
          </a:prstGeom>
        </p:spPr>
      </p:pic>
      <p:pic>
        <p:nvPicPr>
          <p:cNvPr id="16" name="Picture 15">
            <a:extLst>
              <a:ext uri="{FF2B5EF4-FFF2-40B4-BE49-F238E27FC236}">
                <a16:creationId xmlns:a16="http://schemas.microsoft.com/office/drawing/2014/main" id="{06C7F893-99F7-880F-F04B-BAD324FC249B}"/>
              </a:ext>
            </a:extLst>
          </p:cNvPr>
          <p:cNvPicPr>
            <a:picLocks noChangeAspect="1"/>
          </p:cNvPicPr>
          <p:nvPr/>
        </p:nvPicPr>
        <p:blipFill>
          <a:blip r:embed="rId8"/>
          <a:stretch>
            <a:fillRect/>
          </a:stretch>
        </p:blipFill>
        <p:spPr>
          <a:xfrm>
            <a:off x="3619048" y="737911"/>
            <a:ext cx="1234917" cy="2368296"/>
          </a:xfrm>
          <a:prstGeom prst="rect">
            <a:avLst/>
          </a:prstGeom>
        </p:spPr>
      </p:pic>
      <p:pic>
        <p:nvPicPr>
          <p:cNvPr id="17" name="Picture 16">
            <a:extLst>
              <a:ext uri="{FF2B5EF4-FFF2-40B4-BE49-F238E27FC236}">
                <a16:creationId xmlns:a16="http://schemas.microsoft.com/office/drawing/2014/main" id="{D34C4E0A-F919-B8AA-44DF-67EBD69BA9D6}"/>
              </a:ext>
            </a:extLst>
          </p:cNvPr>
          <p:cNvPicPr>
            <a:picLocks noChangeAspect="1"/>
          </p:cNvPicPr>
          <p:nvPr/>
        </p:nvPicPr>
        <p:blipFill>
          <a:blip r:embed="rId9"/>
          <a:stretch>
            <a:fillRect/>
          </a:stretch>
        </p:blipFill>
        <p:spPr>
          <a:xfrm>
            <a:off x="5268714" y="737911"/>
            <a:ext cx="1226684" cy="2368296"/>
          </a:xfrm>
          <a:prstGeom prst="rect">
            <a:avLst/>
          </a:prstGeom>
        </p:spPr>
      </p:pic>
      <p:pic>
        <p:nvPicPr>
          <p:cNvPr id="18" name="Picture 17">
            <a:extLst>
              <a:ext uri="{FF2B5EF4-FFF2-40B4-BE49-F238E27FC236}">
                <a16:creationId xmlns:a16="http://schemas.microsoft.com/office/drawing/2014/main" id="{44706007-73E7-45F5-A8C9-1B2A195FE72E}"/>
              </a:ext>
            </a:extLst>
          </p:cNvPr>
          <p:cNvPicPr>
            <a:picLocks noChangeAspect="1"/>
          </p:cNvPicPr>
          <p:nvPr/>
        </p:nvPicPr>
        <p:blipFill>
          <a:blip r:embed="rId10"/>
          <a:stretch>
            <a:fillRect/>
          </a:stretch>
        </p:blipFill>
        <p:spPr>
          <a:xfrm>
            <a:off x="6904302" y="737911"/>
            <a:ext cx="1214511" cy="2368296"/>
          </a:xfrm>
          <a:prstGeom prst="rect">
            <a:avLst/>
          </a:prstGeom>
        </p:spPr>
      </p:pic>
      <p:pic>
        <p:nvPicPr>
          <p:cNvPr id="20" name="Picture 19">
            <a:extLst>
              <a:ext uri="{FF2B5EF4-FFF2-40B4-BE49-F238E27FC236}">
                <a16:creationId xmlns:a16="http://schemas.microsoft.com/office/drawing/2014/main" id="{27FBC157-7D8B-09EE-A10F-3E3D41B73D96}"/>
              </a:ext>
            </a:extLst>
          </p:cNvPr>
          <p:cNvPicPr>
            <a:picLocks noChangeAspect="1"/>
          </p:cNvPicPr>
          <p:nvPr/>
        </p:nvPicPr>
        <p:blipFill>
          <a:blip r:embed="rId11"/>
          <a:stretch>
            <a:fillRect/>
          </a:stretch>
        </p:blipFill>
        <p:spPr>
          <a:xfrm>
            <a:off x="8539407" y="760390"/>
            <a:ext cx="1229533" cy="2368296"/>
          </a:xfrm>
          <a:prstGeom prst="rect">
            <a:avLst/>
          </a:prstGeom>
        </p:spPr>
      </p:pic>
      <p:pic>
        <p:nvPicPr>
          <p:cNvPr id="22" name="Picture 21">
            <a:extLst>
              <a:ext uri="{FF2B5EF4-FFF2-40B4-BE49-F238E27FC236}">
                <a16:creationId xmlns:a16="http://schemas.microsoft.com/office/drawing/2014/main" id="{75C45FA6-9873-30D3-B32C-3D4F399913BA}"/>
              </a:ext>
            </a:extLst>
          </p:cNvPr>
          <p:cNvPicPr>
            <a:picLocks noChangeAspect="1"/>
          </p:cNvPicPr>
          <p:nvPr/>
        </p:nvPicPr>
        <p:blipFill>
          <a:blip r:embed="rId12"/>
          <a:stretch>
            <a:fillRect/>
          </a:stretch>
        </p:blipFill>
        <p:spPr>
          <a:xfrm>
            <a:off x="10168156" y="737911"/>
            <a:ext cx="1215561" cy="2368296"/>
          </a:xfrm>
          <a:prstGeom prst="rect">
            <a:avLst/>
          </a:prstGeom>
        </p:spPr>
      </p:pic>
      <p:sp>
        <p:nvSpPr>
          <p:cNvPr id="24" name="TextBox 23">
            <a:extLst>
              <a:ext uri="{FF2B5EF4-FFF2-40B4-BE49-F238E27FC236}">
                <a16:creationId xmlns:a16="http://schemas.microsoft.com/office/drawing/2014/main" id="{D5818C83-E7C8-B4D7-F216-03955E953FAA}"/>
              </a:ext>
            </a:extLst>
          </p:cNvPr>
          <p:cNvSpPr txBox="1"/>
          <p:nvPr/>
        </p:nvSpPr>
        <p:spPr>
          <a:xfrm>
            <a:off x="0" y="221977"/>
            <a:ext cx="5753378" cy="307777"/>
          </a:xfrm>
          <a:prstGeom prst="rect">
            <a:avLst/>
          </a:prstGeom>
          <a:noFill/>
        </p:spPr>
        <p:txBody>
          <a:bodyPr wrap="square" rtlCol="0">
            <a:spAutoFit/>
          </a:bodyPr>
          <a:lstStyle/>
          <a:p>
            <a:r>
              <a:rPr lang="en-GB" sz="1400" b="1" u="sng" dirty="0"/>
              <a:t>Task 2: Add the Empanadas your breakfast in the Meal Planner</a:t>
            </a:r>
          </a:p>
        </p:txBody>
      </p:sp>
      <p:sp>
        <p:nvSpPr>
          <p:cNvPr id="26" name="TextBox 25">
            <a:extLst>
              <a:ext uri="{FF2B5EF4-FFF2-40B4-BE49-F238E27FC236}">
                <a16:creationId xmlns:a16="http://schemas.microsoft.com/office/drawing/2014/main" id="{C45DFF01-D888-0F73-9A0C-31E5FE8D6ABE}"/>
              </a:ext>
            </a:extLst>
          </p:cNvPr>
          <p:cNvSpPr txBox="1"/>
          <p:nvPr/>
        </p:nvSpPr>
        <p:spPr>
          <a:xfrm>
            <a:off x="4737940" y="0"/>
            <a:ext cx="3325719" cy="307777"/>
          </a:xfrm>
          <a:prstGeom prst="rect">
            <a:avLst/>
          </a:prstGeom>
          <a:noFill/>
        </p:spPr>
        <p:txBody>
          <a:bodyPr wrap="none" rtlCol="0">
            <a:spAutoFit/>
          </a:bodyPr>
          <a:lstStyle/>
          <a:p>
            <a:r>
              <a:rPr lang="en-GB" sz="1400" b="1" u="sng" dirty="0"/>
              <a:t>Section: Software Prototype Development</a:t>
            </a:r>
          </a:p>
        </p:txBody>
      </p:sp>
      <p:cxnSp>
        <p:nvCxnSpPr>
          <p:cNvPr id="28" name="Straight Arrow Connector 27">
            <a:extLst>
              <a:ext uri="{FF2B5EF4-FFF2-40B4-BE49-F238E27FC236}">
                <a16:creationId xmlns:a16="http://schemas.microsoft.com/office/drawing/2014/main" id="{070DE7A6-1DF8-C533-1730-1961F046C216}"/>
              </a:ext>
            </a:extLst>
          </p:cNvPr>
          <p:cNvCxnSpPr>
            <a:cxnSpLocks/>
          </p:cNvCxnSpPr>
          <p:nvPr/>
        </p:nvCxnSpPr>
        <p:spPr>
          <a:xfrm>
            <a:off x="3200359" y="2531398"/>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F4410FB-2DC7-C497-2E59-5E159E3D4F3C}"/>
              </a:ext>
            </a:extLst>
          </p:cNvPr>
          <p:cNvCxnSpPr>
            <a:cxnSpLocks/>
          </p:cNvCxnSpPr>
          <p:nvPr/>
        </p:nvCxnSpPr>
        <p:spPr>
          <a:xfrm>
            <a:off x="4850025" y="2531398"/>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048C5E3-E068-870C-137D-324DB5B613B1}"/>
              </a:ext>
            </a:extLst>
          </p:cNvPr>
          <p:cNvCxnSpPr>
            <a:cxnSpLocks/>
          </p:cNvCxnSpPr>
          <p:nvPr/>
        </p:nvCxnSpPr>
        <p:spPr>
          <a:xfrm>
            <a:off x="6491458" y="2541377"/>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9114FBB-B5AC-E59C-4290-718A8D00A025}"/>
              </a:ext>
            </a:extLst>
          </p:cNvPr>
          <p:cNvCxnSpPr>
            <a:cxnSpLocks/>
          </p:cNvCxnSpPr>
          <p:nvPr/>
        </p:nvCxnSpPr>
        <p:spPr>
          <a:xfrm>
            <a:off x="8124658" y="2531398"/>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C576B73-C23D-A150-E442-AD129CD9B720}"/>
              </a:ext>
            </a:extLst>
          </p:cNvPr>
          <p:cNvCxnSpPr>
            <a:cxnSpLocks/>
          </p:cNvCxnSpPr>
          <p:nvPr/>
        </p:nvCxnSpPr>
        <p:spPr>
          <a:xfrm>
            <a:off x="9768940" y="2528677"/>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F4413E-A922-DB18-B100-9041CD765308}"/>
              </a:ext>
            </a:extLst>
          </p:cNvPr>
          <p:cNvCxnSpPr>
            <a:cxnSpLocks/>
          </p:cNvCxnSpPr>
          <p:nvPr/>
        </p:nvCxnSpPr>
        <p:spPr>
          <a:xfrm>
            <a:off x="3092701" y="7382779"/>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A5AE721-948E-0D1F-0CCA-F59B8E5C44E2}"/>
              </a:ext>
            </a:extLst>
          </p:cNvPr>
          <p:cNvCxnSpPr>
            <a:cxnSpLocks/>
          </p:cNvCxnSpPr>
          <p:nvPr/>
        </p:nvCxnSpPr>
        <p:spPr>
          <a:xfrm>
            <a:off x="4705143" y="7382779"/>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609B19D-8B77-B5BB-B0FF-31DA6BD4D9A5}"/>
              </a:ext>
            </a:extLst>
          </p:cNvPr>
          <p:cNvCxnSpPr>
            <a:cxnSpLocks/>
          </p:cNvCxnSpPr>
          <p:nvPr/>
        </p:nvCxnSpPr>
        <p:spPr>
          <a:xfrm>
            <a:off x="6356005" y="7382779"/>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26E11AE-926F-A0C3-6E8B-AD8E0BBA3403}"/>
              </a:ext>
            </a:extLst>
          </p:cNvPr>
          <p:cNvCxnSpPr>
            <a:cxnSpLocks/>
          </p:cNvCxnSpPr>
          <p:nvPr/>
        </p:nvCxnSpPr>
        <p:spPr>
          <a:xfrm>
            <a:off x="8006867" y="7380258"/>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69749E5-082A-387E-A674-9FC83A1F49AE}"/>
              </a:ext>
            </a:extLst>
          </p:cNvPr>
          <p:cNvCxnSpPr>
            <a:cxnSpLocks/>
          </p:cNvCxnSpPr>
          <p:nvPr/>
        </p:nvCxnSpPr>
        <p:spPr>
          <a:xfrm>
            <a:off x="9643770" y="7380258"/>
            <a:ext cx="418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ED2631F-8216-33AA-1913-F0141387E988}"/>
              </a:ext>
            </a:extLst>
          </p:cNvPr>
          <p:cNvSpPr txBox="1"/>
          <p:nvPr/>
        </p:nvSpPr>
        <p:spPr>
          <a:xfrm>
            <a:off x="2002754" y="484274"/>
            <a:ext cx="1168525" cy="307777"/>
          </a:xfrm>
          <a:prstGeom prst="rect">
            <a:avLst/>
          </a:prstGeom>
          <a:noFill/>
        </p:spPr>
        <p:txBody>
          <a:bodyPr wrap="none" rtlCol="0">
            <a:spAutoFit/>
          </a:bodyPr>
          <a:lstStyle/>
          <a:p>
            <a:r>
              <a:rPr lang="en-US" sz="1400" b="1" dirty="0"/>
              <a:t>Home Screen</a:t>
            </a:r>
          </a:p>
        </p:txBody>
      </p:sp>
      <p:sp>
        <p:nvSpPr>
          <p:cNvPr id="42" name="TextBox 41">
            <a:extLst>
              <a:ext uri="{FF2B5EF4-FFF2-40B4-BE49-F238E27FC236}">
                <a16:creationId xmlns:a16="http://schemas.microsoft.com/office/drawing/2014/main" id="{5326BAC3-D34F-6744-E734-10669C14FAA8}"/>
              </a:ext>
            </a:extLst>
          </p:cNvPr>
          <p:cNvSpPr txBox="1"/>
          <p:nvPr/>
        </p:nvSpPr>
        <p:spPr>
          <a:xfrm>
            <a:off x="3375358" y="495560"/>
            <a:ext cx="1718356" cy="307777"/>
          </a:xfrm>
          <a:prstGeom prst="rect">
            <a:avLst/>
          </a:prstGeom>
          <a:noFill/>
        </p:spPr>
        <p:txBody>
          <a:bodyPr wrap="none" rtlCol="0">
            <a:spAutoFit/>
          </a:bodyPr>
          <a:lstStyle/>
          <a:p>
            <a:r>
              <a:rPr lang="en-US" sz="1400" b="1" dirty="0"/>
              <a:t>Meal Planner Screen</a:t>
            </a:r>
          </a:p>
        </p:txBody>
      </p:sp>
      <p:sp>
        <p:nvSpPr>
          <p:cNvPr id="43" name="TextBox 42">
            <a:extLst>
              <a:ext uri="{FF2B5EF4-FFF2-40B4-BE49-F238E27FC236}">
                <a16:creationId xmlns:a16="http://schemas.microsoft.com/office/drawing/2014/main" id="{38390755-9912-1AA6-4AA8-E5D64E34A067}"/>
              </a:ext>
            </a:extLst>
          </p:cNvPr>
          <p:cNvSpPr txBox="1"/>
          <p:nvPr/>
        </p:nvSpPr>
        <p:spPr>
          <a:xfrm>
            <a:off x="5265686" y="482281"/>
            <a:ext cx="1218860" cy="307777"/>
          </a:xfrm>
          <a:prstGeom prst="rect">
            <a:avLst/>
          </a:prstGeom>
          <a:noFill/>
        </p:spPr>
        <p:txBody>
          <a:bodyPr wrap="none" rtlCol="0">
            <a:spAutoFit/>
          </a:bodyPr>
          <a:lstStyle/>
          <a:p>
            <a:r>
              <a:rPr lang="en-US" sz="1400" b="1" dirty="0"/>
              <a:t>Search Screen</a:t>
            </a:r>
          </a:p>
        </p:txBody>
      </p:sp>
      <p:sp>
        <p:nvSpPr>
          <p:cNvPr id="44" name="TextBox 43">
            <a:extLst>
              <a:ext uri="{FF2B5EF4-FFF2-40B4-BE49-F238E27FC236}">
                <a16:creationId xmlns:a16="http://schemas.microsoft.com/office/drawing/2014/main" id="{FFEC5E45-561B-C071-B9F1-3C787EF249AF}"/>
              </a:ext>
            </a:extLst>
          </p:cNvPr>
          <p:cNvSpPr txBox="1"/>
          <p:nvPr/>
        </p:nvSpPr>
        <p:spPr>
          <a:xfrm>
            <a:off x="6519686" y="490043"/>
            <a:ext cx="2018117" cy="307777"/>
          </a:xfrm>
          <a:prstGeom prst="rect">
            <a:avLst/>
          </a:prstGeom>
          <a:noFill/>
        </p:spPr>
        <p:txBody>
          <a:bodyPr wrap="none" rtlCol="0">
            <a:spAutoFit/>
          </a:bodyPr>
          <a:lstStyle/>
          <a:p>
            <a:r>
              <a:rPr lang="en-US" sz="1400" b="1" dirty="0"/>
              <a:t>Search Screen – Mexican</a:t>
            </a:r>
          </a:p>
        </p:txBody>
      </p:sp>
      <p:sp>
        <p:nvSpPr>
          <p:cNvPr id="45" name="TextBox 44">
            <a:extLst>
              <a:ext uri="{FF2B5EF4-FFF2-40B4-BE49-F238E27FC236}">
                <a16:creationId xmlns:a16="http://schemas.microsoft.com/office/drawing/2014/main" id="{36CDEF82-44F3-5E1C-62D4-32054FB02DBC}"/>
              </a:ext>
            </a:extLst>
          </p:cNvPr>
          <p:cNvSpPr txBox="1"/>
          <p:nvPr/>
        </p:nvSpPr>
        <p:spPr>
          <a:xfrm>
            <a:off x="8432066" y="289532"/>
            <a:ext cx="1399588" cy="523220"/>
          </a:xfrm>
          <a:prstGeom prst="rect">
            <a:avLst/>
          </a:prstGeom>
          <a:noFill/>
        </p:spPr>
        <p:txBody>
          <a:bodyPr wrap="square" rtlCol="0">
            <a:spAutoFit/>
          </a:bodyPr>
          <a:lstStyle/>
          <a:p>
            <a:pPr algn="ctr"/>
            <a:r>
              <a:rPr lang="en-US" sz="1400" b="1" dirty="0"/>
              <a:t>Empanadas Recipe Screen</a:t>
            </a:r>
          </a:p>
        </p:txBody>
      </p:sp>
      <p:sp>
        <p:nvSpPr>
          <p:cNvPr id="46" name="TextBox 45">
            <a:extLst>
              <a:ext uri="{FF2B5EF4-FFF2-40B4-BE49-F238E27FC236}">
                <a16:creationId xmlns:a16="http://schemas.microsoft.com/office/drawing/2014/main" id="{5AD9F099-B851-5E38-56C6-4DBBE92868B3}"/>
              </a:ext>
            </a:extLst>
          </p:cNvPr>
          <p:cNvSpPr txBox="1"/>
          <p:nvPr/>
        </p:nvSpPr>
        <p:spPr>
          <a:xfrm>
            <a:off x="10031193" y="237170"/>
            <a:ext cx="1486490" cy="523220"/>
          </a:xfrm>
          <a:prstGeom prst="rect">
            <a:avLst/>
          </a:prstGeom>
          <a:noFill/>
        </p:spPr>
        <p:txBody>
          <a:bodyPr wrap="square" rtlCol="0">
            <a:spAutoFit/>
          </a:bodyPr>
          <a:lstStyle/>
          <a:p>
            <a:pPr algn="ctr"/>
            <a:r>
              <a:rPr lang="en-US" sz="1400" b="1" dirty="0"/>
              <a:t>Meal Planner Screen - Updated</a:t>
            </a:r>
          </a:p>
        </p:txBody>
      </p:sp>
      <p:sp>
        <p:nvSpPr>
          <p:cNvPr id="47" name="TextBox 46">
            <a:extLst>
              <a:ext uri="{FF2B5EF4-FFF2-40B4-BE49-F238E27FC236}">
                <a16:creationId xmlns:a16="http://schemas.microsoft.com/office/drawing/2014/main" id="{5AA56708-8CEE-3224-72A4-D787A52B6A33}"/>
              </a:ext>
            </a:extLst>
          </p:cNvPr>
          <p:cNvSpPr txBox="1"/>
          <p:nvPr/>
        </p:nvSpPr>
        <p:spPr>
          <a:xfrm>
            <a:off x="1873142" y="5187791"/>
            <a:ext cx="1168525" cy="307777"/>
          </a:xfrm>
          <a:prstGeom prst="rect">
            <a:avLst/>
          </a:prstGeom>
          <a:noFill/>
        </p:spPr>
        <p:txBody>
          <a:bodyPr wrap="none" rtlCol="0">
            <a:spAutoFit/>
          </a:bodyPr>
          <a:lstStyle/>
          <a:p>
            <a:r>
              <a:rPr lang="en-US" sz="1400" b="1" dirty="0"/>
              <a:t>Home Screen</a:t>
            </a:r>
          </a:p>
        </p:txBody>
      </p:sp>
      <p:sp>
        <p:nvSpPr>
          <p:cNvPr id="48" name="TextBox 47">
            <a:extLst>
              <a:ext uri="{FF2B5EF4-FFF2-40B4-BE49-F238E27FC236}">
                <a16:creationId xmlns:a16="http://schemas.microsoft.com/office/drawing/2014/main" id="{42BCB6F4-7CE2-21CE-EFB1-BCE18A60B75F}"/>
              </a:ext>
            </a:extLst>
          </p:cNvPr>
          <p:cNvSpPr txBox="1"/>
          <p:nvPr/>
        </p:nvSpPr>
        <p:spPr>
          <a:xfrm>
            <a:off x="3252487" y="5181855"/>
            <a:ext cx="1711559" cy="307777"/>
          </a:xfrm>
          <a:prstGeom prst="rect">
            <a:avLst/>
          </a:prstGeom>
          <a:noFill/>
        </p:spPr>
        <p:txBody>
          <a:bodyPr wrap="none" rtlCol="0">
            <a:spAutoFit/>
          </a:bodyPr>
          <a:lstStyle/>
          <a:p>
            <a:r>
              <a:rPr lang="en-US" sz="1400" b="1" dirty="0"/>
              <a:t>Shopping List Screen</a:t>
            </a:r>
          </a:p>
        </p:txBody>
      </p:sp>
      <p:sp>
        <p:nvSpPr>
          <p:cNvPr id="49" name="TextBox 48">
            <a:extLst>
              <a:ext uri="{FF2B5EF4-FFF2-40B4-BE49-F238E27FC236}">
                <a16:creationId xmlns:a16="http://schemas.microsoft.com/office/drawing/2014/main" id="{C1A27BB8-C10C-84DE-2B10-662A11375AD4}"/>
              </a:ext>
            </a:extLst>
          </p:cNvPr>
          <p:cNvSpPr txBox="1"/>
          <p:nvPr/>
        </p:nvSpPr>
        <p:spPr>
          <a:xfrm>
            <a:off x="4889542" y="4961550"/>
            <a:ext cx="1803978" cy="523220"/>
          </a:xfrm>
          <a:prstGeom prst="rect">
            <a:avLst/>
          </a:prstGeom>
          <a:noFill/>
        </p:spPr>
        <p:txBody>
          <a:bodyPr wrap="square" rtlCol="0">
            <a:spAutoFit/>
          </a:bodyPr>
          <a:lstStyle/>
          <a:p>
            <a:pPr algn="ctr"/>
            <a:r>
              <a:rPr lang="en-US" sz="1400" b="1" dirty="0"/>
              <a:t>Breakfast Ingredients List Screen</a:t>
            </a:r>
          </a:p>
        </p:txBody>
      </p:sp>
      <p:sp>
        <p:nvSpPr>
          <p:cNvPr id="50" name="TextBox 49">
            <a:extLst>
              <a:ext uri="{FF2B5EF4-FFF2-40B4-BE49-F238E27FC236}">
                <a16:creationId xmlns:a16="http://schemas.microsoft.com/office/drawing/2014/main" id="{CE36641A-65FC-5006-846A-CB6A0C305024}"/>
              </a:ext>
            </a:extLst>
          </p:cNvPr>
          <p:cNvSpPr txBox="1"/>
          <p:nvPr/>
        </p:nvSpPr>
        <p:spPr>
          <a:xfrm>
            <a:off x="6488178" y="5229662"/>
            <a:ext cx="1803978" cy="307777"/>
          </a:xfrm>
          <a:prstGeom prst="rect">
            <a:avLst/>
          </a:prstGeom>
          <a:noFill/>
        </p:spPr>
        <p:txBody>
          <a:bodyPr wrap="square" rtlCol="0">
            <a:spAutoFit/>
          </a:bodyPr>
          <a:lstStyle/>
          <a:p>
            <a:pPr algn="ctr"/>
            <a:r>
              <a:rPr lang="en-US" sz="1400" b="1" dirty="0"/>
              <a:t>Add to List Screen</a:t>
            </a:r>
          </a:p>
        </p:txBody>
      </p:sp>
      <p:sp>
        <p:nvSpPr>
          <p:cNvPr id="51" name="TextBox 50">
            <a:extLst>
              <a:ext uri="{FF2B5EF4-FFF2-40B4-BE49-F238E27FC236}">
                <a16:creationId xmlns:a16="http://schemas.microsoft.com/office/drawing/2014/main" id="{087BEE9E-75E1-EFD8-7C43-40C1174A56D6}"/>
              </a:ext>
            </a:extLst>
          </p:cNvPr>
          <p:cNvSpPr txBox="1"/>
          <p:nvPr/>
        </p:nvSpPr>
        <p:spPr>
          <a:xfrm>
            <a:off x="8422995" y="5024436"/>
            <a:ext cx="1286665" cy="523220"/>
          </a:xfrm>
          <a:prstGeom prst="rect">
            <a:avLst/>
          </a:prstGeom>
          <a:noFill/>
        </p:spPr>
        <p:txBody>
          <a:bodyPr wrap="square" rtlCol="0">
            <a:spAutoFit/>
          </a:bodyPr>
          <a:lstStyle/>
          <a:p>
            <a:pPr algn="ctr"/>
            <a:r>
              <a:rPr lang="en-US" sz="1400" b="1" dirty="0"/>
              <a:t>Add to List Screen - Filled</a:t>
            </a:r>
          </a:p>
        </p:txBody>
      </p:sp>
      <p:sp>
        <p:nvSpPr>
          <p:cNvPr id="52" name="TextBox 51">
            <a:extLst>
              <a:ext uri="{FF2B5EF4-FFF2-40B4-BE49-F238E27FC236}">
                <a16:creationId xmlns:a16="http://schemas.microsoft.com/office/drawing/2014/main" id="{26182B2A-92BF-2DDB-7759-903070817B90}"/>
              </a:ext>
            </a:extLst>
          </p:cNvPr>
          <p:cNvSpPr txBox="1"/>
          <p:nvPr/>
        </p:nvSpPr>
        <p:spPr>
          <a:xfrm>
            <a:off x="9713705" y="5001957"/>
            <a:ext cx="1803978" cy="523220"/>
          </a:xfrm>
          <a:prstGeom prst="rect">
            <a:avLst/>
          </a:prstGeom>
          <a:noFill/>
        </p:spPr>
        <p:txBody>
          <a:bodyPr wrap="square" rtlCol="0">
            <a:spAutoFit/>
          </a:bodyPr>
          <a:lstStyle/>
          <a:p>
            <a:pPr algn="ctr"/>
            <a:r>
              <a:rPr lang="en-US" sz="1400" b="1" dirty="0"/>
              <a:t>Breakfast Ingredients List Screen - Updated</a:t>
            </a:r>
          </a:p>
        </p:txBody>
      </p:sp>
      <p:sp>
        <p:nvSpPr>
          <p:cNvPr id="54" name="TextBox 53">
            <a:extLst>
              <a:ext uri="{FF2B5EF4-FFF2-40B4-BE49-F238E27FC236}">
                <a16:creationId xmlns:a16="http://schemas.microsoft.com/office/drawing/2014/main" id="{47BB911A-B1D7-6E7E-A1A6-0EA1EAAFE56E}"/>
              </a:ext>
            </a:extLst>
          </p:cNvPr>
          <p:cNvSpPr txBox="1"/>
          <p:nvPr/>
        </p:nvSpPr>
        <p:spPr>
          <a:xfrm>
            <a:off x="0" y="4854706"/>
            <a:ext cx="4439485" cy="307777"/>
          </a:xfrm>
          <a:prstGeom prst="rect">
            <a:avLst/>
          </a:prstGeom>
          <a:noFill/>
        </p:spPr>
        <p:txBody>
          <a:bodyPr wrap="none" rtlCol="0">
            <a:spAutoFit/>
          </a:bodyPr>
          <a:lstStyle/>
          <a:p>
            <a:r>
              <a:rPr lang="en-GB" sz="1400" b="1" u="sng" dirty="0"/>
              <a:t>Task 3: Add item to Breakfast Ingredients in Shopping List</a:t>
            </a:r>
          </a:p>
        </p:txBody>
      </p:sp>
      <p:sp>
        <p:nvSpPr>
          <p:cNvPr id="55" name="TextBox 54">
            <a:extLst>
              <a:ext uri="{FF2B5EF4-FFF2-40B4-BE49-F238E27FC236}">
                <a16:creationId xmlns:a16="http://schemas.microsoft.com/office/drawing/2014/main" id="{40210E97-39CA-2474-71FC-850142226724}"/>
              </a:ext>
            </a:extLst>
          </p:cNvPr>
          <p:cNvSpPr txBox="1"/>
          <p:nvPr/>
        </p:nvSpPr>
        <p:spPr>
          <a:xfrm>
            <a:off x="2327363" y="3223564"/>
            <a:ext cx="8630750" cy="1600438"/>
          </a:xfrm>
          <a:prstGeom prst="rect">
            <a:avLst/>
          </a:prstGeom>
          <a:solidFill>
            <a:schemeClr val="accent2">
              <a:lumMod val="60000"/>
              <a:lumOff val="40000"/>
            </a:schemeClr>
          </a:solidFill>
          <a:ln>
            <a:solidFill>
              <a:schemeClr val="tx1"/>
            </a:solidFill>
          </a:ln>
        </p:spPr>
        <p:txBody>
          <a:bodyPr wrap="square" rtlCol="0">
            <a:spAutoFit/>
          </a:bodyPr>
          <a:lstStyle/>
          <a:p>
            <a:r>
              <a:rPr lang="en-GB" sz="1400" dirty="0"/>
              <a:t>The User will click on the meal planner icon, and it will get highlighted and direct them to the Meal Planner Screen. The user will be able to see the month and year and with the day. Under this the user will see three sections for Breakfast, Lunch and Dinner. Each section will have a calorie counter where it will take a meals calorie count and add it to a total to each section. The user can add a meal by clicking on the add button at each section which will direct them to the catalogue of cuisines in the Search Page where they can find specific meals that they have made. On the Recipe screen, there won't be any favouriting option only selection options. Upon selecting a meal, the user will then return to the Meal Planner Screen with an Updated calorie count and list in the section that the meal was added to.</a:t>
            </a:r>
          </a:p>
        </p:txBody>
      </p:sp>
      <p:sp>
        <p:nvSpPr>
          <p:cNvPr id="56" name="TextBox 55">
            <a:extLst>
              <a:ext uri="{FF2B5EF4-FFF2-40B4-BE49-F238E27FC236}">
                <a16:creationId xmlns:a16="http://schemas.microsoft.com/office/drawing/2014/main" id="{B47A987D-C738-AD48-6BCE-25801A3BA747}"/>
              </a:ext>
            </a:extLst>
          </p:cNvPr>
          <p:cNvSpPr txBox="1"/>
          <p:nvPr/>
        </p:nvSpPr>
        <p:spPr>
          <a:xfrm>
            <a:off x="2311599" y="7892059"/>
            <a:ext cx="8591360" cy="1600438"/>
          </a:xfrm>
          <a:prstGeom prst="rect">
            <a:avLst/>
          </a:prstGeom>
          <a:solidFill>
            <a:schemeClr val="accent2">
              <a:lumMod val="60000"/>
              <a:lumOff val="40000"/>
            </a:schemeClr>
          </a:solidFill>
          <a:ln>
            <a:solidFill>
              <a:schemeClr val="tx1"/>
            </a:solidFill>
          </a:ln>
        </p:spPr>
        <p:txBody>
          <a:bodyPr wrap="square" rtlCol="0">
            <a:spAutoFit/>
          </a:bodyPr>
          <a:lstStyle/>
          <a:p>
            <a:r>
              <a:rPr lang="en-GB" sz="1400" dirty="0"/>
              <a:t>The User will click on the Shopping basket icon on the bar, and it will direct them to the Shopping List Screen. Here there are 3 ready-made lists for ingredients each with different colours and buttons that allow the user to open the individual lists. There is also an option on this screen to create more lists to fill the user’s account. Upon opening a list, the user will be able to view a checklist where they can add items or check them off. To add an item the user will be able to click the add button and it will lead them to a screen where they can write in text fields and add additional notes before submitting the item into the list. After clicking submit they will return to the list with updated contents. When the user checks an item, it will strike through the name of the item and check the box.</a:t>
            </a:r>
          </a:p>
        </p:txBody>
      </p:sp>
    </p:spTree>
    <p:extLst>
      <p:ext uri="{BB962C8B-B14F-4D97-AF65-F5344CB8AC3E}">
        <p14:creationId xmlns:p14="http://schemas.microsoft.com/office/powerpoint/2010/main" val="516461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4F6C67-5C4C-1459-E8D8-CC3A0BE55F56}"/>
              </a:ext>
            </a:extLst>
          </p:cNvPr>
          <p:cNvSpPr/>
          <p:nvPr/>
        </p:nvSpPr>
        <p:spPr>
          <a:xfrm>
            <a:off x="62259" y="208516"/>
            <a:ext cx="12646617" cy="279941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0DF2D30D-4233-23D8-2446-A1CBDC0F9C47}"/>
              </a:ext>
            </a:extLst>
          </p:cNvPr>
          <p:cNvSpPr txBox="1"/>
          <p:nvPr/>
        </p:nvSpPr>
        <p:spPr>
          <a:xfrm>
            <a:off x="4003865" y="-62591"/>
            <a:ext cx="4857868" cy="307777"/>
          </a:xfrm>
          <a:prstGeom prst="rect">
            <a:avLst/>
          </a:prstGeom>
          <a:noFill/>
        </p:spPr>
        <p:txBody>
          <a:bodyPr wrap="none" rtlCol="0">
            <a:spAutoFit/>
          </a:bodyPr>
          <a:lstStyle/>
          <a:p>
            <a:r>
              <a:rPr lang="en-GB" sz="1400" b="1" u="sng" dirty="0"/>
              <a:t>Section: User Testing, discussion and reflections on the process</a:t>
            </a:r>
          </a:p>
        </p:txBody>
      </p:sp>
      <p:sp>
        <p:nvSpPr>
          <p:cNvPr id="6" name="TextBox 5">
            <a:extLst>
              <a:ext uri="{FF2B5EF4-FFF2-40B4-BE49-F238E27FC236}">
                <a16:creationId xmlns:a16="http://schemas.microsoft.com/office/drawing/2014/main" id="{1A5A2C98-A42D-C8DD-2CCD-58077778ED0F}"/>
              </a:ext>
            </a:extLst>
          </p:cNvPr>
          <p:cNvSpPr txBox="1"/>
          <p:nvPr/>
        </p:nvSpPr>
        <p:spPr>
          <a:xfrm>
            <a:off x="62255" y="201790"/>
            <a:ext cx="10315459" cy="1384995"/>
          </a:xfrm>
          <a:prstGeom prst="rect">
            <a:avLst/>
          </a:prstGeom>
          <a:noFill/>
          <a:ln>
            <a:solidFill>
              <a:schemeClr val="tx1"/>
            </a:solidFill>
          </a:ln>
        </p:spPr>
        <p:txBody>
          <a:bodyPr wrap="square" rtlCol="0">
            <a:spAutoFit/>
          </a:bodyPr>
          <a:lstStyle/>
          <a:p>
            <a:r>
              <a:rPr lang="en-GB" sz="1400" b="1" dirty="0">
                <a:latin typeface="Arial" panose="020B0604020202020204" pitchFamily="34" charset="0"/>
                <a:cs typeface="Arial" panose="020B0604020202020204" pitchFamily="34" charset="0"/>
              </a:rPr>
              <a:t>Aim of Study:</a:t>
            </a:r>
          </a:p>
          <a:p>
            <a:r>
              <a:rPr lang="en-GB" sz="1400" dirty="0">
                <a:latin typeface="Arial" panose="020B0604020202020204" pitchFamily="34" charset="0"/>
                <a:cs typeface="Arial" panose="020B0604020202020204" pitchFamily="34" charset="0"/>
              </a:rPr>
              <a:t>The aim of the study is to evaluate the ease in which my target population can employ the application which was developed with design principles, to carry out specific tasks. I will be carrying out an assessment in use of the Software prototype that I developed as I have already carried out assessment by inspection with the Paper prototype and had received feedback for it. After carrying out the assessment through a test I will be able to evaluate the prototype that I had made against the Usability Performance framework covering the following : Learnability, Efficiency, Satisfaction and  Memorability</a:t>
            </a:r>
          </a:p>
        </p:txBody>
      </p:sp>
      <p:sp>
        <p:nvSpPr>
          <p:cNvPr id="7" name="TextBox 6">
            <a:extLst>
              <a:ext uri="{FF2B5EF4-FFF2-40B4-BE49-F238E27FC236}">
                <a16:creationId xmlns:a16="http://schemas.microsoft.com/office/drawing/2014/main" id="{1C8EA25F-C411-F019-CE25-7ECA797402FB}"/>
              </a:ext>
            </a:extLst>
          </p:cNvPr>
          <p:cNvSpPr txBox="1"/>
          <p:nvPr/>
        </p:nvSpPr>
        <p:spPr>
          <a:xfrm>
            <a:off x="47676" y="1602172"/>
            <a:ext cx="12646617" cy="1384995"/>
          </a:xfrm>
          <a:prstGeom prst="rect">
            <a:avLst/>
          </a:prstGeom>
          <a:noFill/>
          <a:ln>
            <a:solidFill>
              <a:schemeClr val="tx1"/>
            </a:solidFill>
          </a:ln>
        </p:spPr>
        <p:txBody>
          <a:bodyPr wrap="square" rtlCol="0">
            <a:spAutoFit/>
          </a:bodyPr>
          <a:lstStyle/>
          <a:p>
            <a:r>
              <a:rPr lang="en-GB" sz="1400" b="1" dirty="0">
                <a:latin typeface="Arial" panose="020B0604020202020204" pitchFamily="34" charset="0"/>
                <a:cs typeface="Arial" panose="020B0604020202020204" pitchFamily="34" charset="0"/>
              </a:rPr>
              <a:t>Method of Testing the Software prototype:</a:t>
            </a:r>
          </a:p>
          <a:p>
            <a:pPr marL="342900" indent="-342900">
              <a:buAutoNum type="arabicPeriod"/>
            </a:pPr>
            <a:r>
              <a:rPr lang="en-GB" sz="1400" dirty="0">
                <a:latin typeface="Arial" panose="020B0604020202020204" pitchFamily="34" charset="0"/>
                <a:cs typeface="Arial" panose="020B0604020202020204" pitchFamily="34" charset="0"/>
              </a:rPr>
              <a:t>The 4 participant that were utilized for this test had read the information sheet and signed the consent form to carry out the test.</a:t>
            </a:r>
          </a:p>
          <a:p>
            <a:pPr marL="342900" indent="-342900">
              <a:buAutoNum type="arabicPeriod"/>
            </a:pPr>
            <a:r>
              <a:rPr lang="en-GB" sz="1400" dirty="0">
                <a:latin typeface="Arial" panose="020B0604020202020204" pitchFamily="34" charset="0"/>
                <a:cs typeface="Arial" panose="020B0604020202020204" pitchFamily="34" charset="0"/>
              </a:rPr>
              <a:t>Testing was confirmed to be carried out online on Microsoft Teams to ensure that all students could participate in testing.</a:t>
            </a:r>
          </a:p>
          <a:p>
            <a:pPr marL="342900" indent="-342900">
              <a:buAutoNum type="arabicPeriod"/>
            </a:pPr>
            <a:r>
              <a:rPr lang="en-GB" sz="1400" dirty="0">
                <a:latin typeface="Arial" panose="020B0604020202020204" pitchFamily="34" charset="0"/>
                <a:cs typeface="Arial" panose="020B0604020202020204" pitchFamily="34" charset="0"/>
              </a:rPr>
              <a:t>The participants were given 3 tasks on the software prototype to carry out via screen share. Participants would direct the instructor to carry out the tasks.</a:t>
            </a:r>
          </a:p>
          <a:p>
            <a:pPr marL="342900" indent="-342900">
              <a:buAutoNum type="arabicPeriod"/>
            </a:pPr>
            <a:r>
              <a:rPr lang="en-GB" sz="1400" dirty="0">
                <a:latin typeface="Arial" panose="020B0604020202020204" pitchFamily="34" charset="0"/>
                <a:cs typeface="Arial" panose="020B0604020202020204" pitchFamily="34" charset="0"/>
              </a:rPr>
              <a:t>To gain an insight into the designs’ quality I carried out data collection by recording the time taken to complete each task to calculate the average task time, a single ease question to determine the ease of use and the  number of errors completing each task to find the error rate.</a:t>
            </a:r>
          </a:p>
        </p:txBody>
      </p:sp>
      <p:sp>
        <p:nvSpPr>
          <p:cNvPr id="8" name="TextBox 7">
            <a:extLst>
              <a:ext uri="{FF2B5EF4-FFF2-40B4-BE49-F238E27FC236}">
                <a16:creationId xmlns:a16="http://schemas.microsoft.com/office/drawing/2014/main" id="{1D10D71C-8980-748F-0891-C13BD6FF195A}"/>
              </a:ext>
            </a:extLst>
          </p:cNvPr>
          <p:cNvSpPr txBox="1"/>
          <p:nvPr/>
        </p:nvSpPr>
        <p:spPr>
          <a:xfrm>
            <a:off x="10392298" y="217177"/>
            <a:ext cx="2301996" cy="1384995"/>
          </a:xfrm>
          <a:prstGeom prst="rect">
            <a:avLst/>
          </a:prstGeom>
          <a:noFill/>
          <a:ln>
            <a:solidFill>
              <a:schemeClr val="tx1"/>
            </a:solidFill>
          </a:ln>
        </p:spPr>
        <p:txBody>
          <a:bodyPr wrap="square" rtlCol="0">
            <a:spAutoFit/>
          </a:bodyPr>
          <a:lstStyle/>
          <a:p>
            <a:r>
              <a:rPr lang="en-GB" sz="1400" b="1" dirty="0">
                <a:latin typeface="Arial" panose="020B0604020202020204" pitchFamily="34" charset="0"/>
                <a:cs typeface="Arial" panose="020B0604020202020204" pitchFamily="34" charset="0"/>
              </a:rPr>
              <a:t>Participant Sample Description:</a:t>
            </a:r>
            <a:br>
              <a:rPr lang="en-GB" sz="1400" b="1" dirty="0">
                <a:latin typeface="Arial" panose="020B0604020202020204" pitchFamily="34" charset="0"/>
                <a:cs typeface="Arial" panose="020B0604020202020204" pitchFamily="34" charset="0"/>
              </a:rPr>
            </a:br>
            <a:r>
              <a:rPr lang="en-GB" sz="1400" dirty="0">
                <a:latin typeface="Arial" panose="020B0604020202020204" pitchFamily="34" charset="0"/>
                <a:cs typeface="Arial" panose="020B0604020202020204" pitchFamily="34" charset="0"/>
              </a:rPr>
              <a:t>To conduct testing on my software prototype I have recruited 4 students from different universities</a:t>
            </a:r>
          </a:p>
        </p:txBody>
      </p:sp>
      <p:sp>
        <p:nvSpPr>
          <p:cNvPr id="11" name="TextBox 10">
            <a:extLst>
              <a:ext uri="{FF2B5EF4-FFF2-40B4-BE49-F238E27FC236}">
                <a16:creationId xmlns:a16="http://schemas.microsoft.com/office/drawing/2014/main" id="{1B515AA4-72EF-6550-D3DB-AD3008EE884F}"/>
              </a:ext>
            </a:extLst>
          </p:cNvPr>
          <p:cNvSpPr txBox="1"/>
          <p:nvPr/>
        </p:nvSpPr>
        <p:spPr>
          <a:xfrm>
            <a:off x="90983" y="2983804"/>
            <a:ext cx="1014710" cy="307777"/>
          </a:xfrm>
          <a:prstGeom prst="rect">
            <a:avLst/>
          </a:prstGeom>
          <a:noFill/>
        </p:spPr>
        <p:txBody>
          <a:bodyPr wrap="square">
            <a:spAutoFit/>
          </a:bodyPr>
          <a:lstStyle/>
          <a:p>
            <a:r>
              <a:rPr lang="en-GB" sz="1400" b="1" dirty="0"/>
              <a:t>Results</a:t>
            </a:r>
          </a:p>
        </p:txBody>
      </p:sp>
      <p:sp>
        <p:nvSpPr>
          <p:cNvPr id="15" name="TextBox 14">
            <a:extLst>
              <a:ext uri="{FF2B5EF4-FFF2-40B4-BE49-F238E27FC236}">
                <a16:creationId xmlns:a16="http://schemas.microsoft.com/office/drawing/2014/main" id="{0C07DAB3-8B9B-009C-B18E-05A993E6D1D7}"/>
              </a:ext>
            </a:extLst>
          </p:cNvPr>
          <p:cNvSpPr txBox="1"/>
          <p:nvPr/>
        </p:nvSpPr>
        <p:spPr>
          <a:xfrm>
            <a:off x="284658" y="4537886"/>
            <a:ext cx="4152240" cy="1600438"/>
          </a:xfrm>
          <a:prstGeom prst="rect">
            <a:avLst/>
          </a:prstGeom>
          <a:noFill/>
          <a:ln>
            <a:noFill/>
          </a:ln>
        </p:spPr>
        <p:txBody>
          <a:bodyPr wrap="square" rtlCol="0">
            <a:spAutoFit/>
          </a:bodyPr>
          <a:lstStyle/>
          <a:p>
            <a:r>
              <a:rPr lang="en-GB" sz="1400" dirty="0">
                <a:latin typeface="Arial" panose="020B0604020202020204" pitchFamily="34" charset="0"/>
                <a:cs typeface="Arial" panose="020B0604020202020204" pitchFamily="34" charset="0"/>
              </a:rPr>
              <a:t>Task 3 took the longest time on average to complete by the students, this can be validated as on the creation of an item in a list the user will have to input the name, unit and quantity of the item and submit the item onto the list At task 1 when observing I realised that the participants chose the incorrect button </a:t>
            </a:r>
          </a:p>
        </p:txBody>
      </p:sp>
      <p:sp>
        <p:nvSpPr>
          <p:cNvPr id="17" name="TextBox 16">
            <a:extLst>
              <a:ext uri="{FF2B5EF4-FFF2-40B4-BE49-F238E27FC236}">
                <a16:creationId xmlns:a16="http://schemas.microsoft.com/office/drawing/2014/main" id="{FECDFF63-779B-9AE7-742B-69AF0B8A7429}"/>
              </a:ext>
            </a:extLst>
          </p:cNvPr>
          <p:cNvSpPr txBox="1"/>
          <p:nvPr/>
        </p:nvSpPr>
        <p:spPr>
          <a:xfrm>
            <a:off x="4391203" y="4414214"/>
            <a:ext cx="3959565" cy="1600438"/>
          </a:xfrm>
          <a:prstGeom prst="rect">
            <a:avLst/>
          </a:prstGeom>
          <a:noFill/>
          <a:ln>
            <a:noFill/>
          </a:ln>
        </p:spPr>
        <p:txBody>
          <a:bodyPr wrap="square" rtlCol="0">
            <a:spAutoFit/>
          </a:bodyPr>
          <a:lstStyle/>
          <a:p>
            <a:r>
              <a:rPr lang="en-GB" sz="1400" dirty="0">
                <a:latin typeface="Arial" panose="020B0604020202020204" pitchFamily="34" charset="0"/>
                <a:cs typeface="Arial" panose="020B0604020202020204" pitchFamily="34" charset="0"/>
              </a:rPr>
              <a:t>Task 1 contained the greatest number of errors during testing. This makes sense as it was the participants first time seeing the system and as a result navigating the software for the first-time people are likely to experience missteps. This is supported by how on the third task no participant made an error when carrying it out.</a:t>
            </a:r>
          </a:p>
        </p:txBody>
      </p:sp>
      <p:graphicFrame>
        <p:nvGraphicFramePr>
          <p:cNvPr id="18" name="Chart 17">
            <a:extLst>
              <a:ext uri="{FF2B5EF4-FFF2-40B4-BE49-F238E27FC236}">
                <a16:creationId xmlns:a16="http://schemas.microsoft.com/office/drawing/2014/main" id="{572EB9D3-F3FE-3588-6CD0-64D0005293CB}"/>
              </a:ext>
            </a:extLst>
          </p:cNvPr>
          <p:cNvGraphicFramePr>
            <a:graphicFrameLocks/>
          </p:cNvGraphicFramePr>
          <p:nvPr>
            <p:extLst>
              <p:ext uri="{D42A27DB-BD31-4B8C-83A1-F6EECF244321}">
                <p14:modId xmlns:p14="http://schemas.microsoft.com/office/powerpoint/2010/main" val="3372404682"/>
              </p:ext>
            </p:extLst>
          </p:nvPr>
        </p:nvGraphicFramePr>
        <p:xfrm>
          <a:off x="8163968" y="2899844"/>
          <a:ext cx="4647157" cy="2386916"/>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BECAC10F-D92E-79D6-BD34-35716D419F58}"/>
              </a:ext>
            </a:extLst>
          </p:cNvPr>
          <p:cNvSpPr txBox="1"/>
          <p:nvPr/>
        </p:nvSpPr>
        <p:spPr>
          <a:xfrm>
            <a:off x="31574" y="6084655"/>
            <a:ext cx="12719226" cy="3539430"/>
          </a:xfrm>
          <a:prstGeom prst="rect">
            <a:avLst/>
          </a:prstGeom>
          <a:solidFill>
            <a:schemeClr val="accent2">
              <a:lumMod val="60000"/>
              <a:lumOff val="40000"/>
            </a:schemeClr>
          </a:solidFill>
          <a:ln>
            <a:solidFill>
              <a:schemeClr val="tx1"/>
            </a:solidFill>
          </a:ln>
        </p:spPr>
        <p:txBody>
          <a:bodyPr wrap="square" rtlCol="0">
            <a:spAutoFit/>
          </a:bodyPr>
          <a:lstStyle/>
          <a:p>
            <a:r>
              <a:rPr lang="en-US" sz="1400" b="1" dirty="0">
                <a:latin typeface="Arial" panose="020B0604020202020204" pitchFamily="34" charset="0"/>
                <a:cs typeface="Arial" panose="020B0604020202020204" pitchFamily="34" charset="0"/>
              </a:rPr>
              <a:t>Feedback and Findings:</a:t>
            </a:r>
          </a:p>
          <a:p>
            <a:r>
              <a:rPr lang="en-US" sz="1400" b="1" dirty="0">
                <a:latin typeface="Arial" panose="020B0604020202020204" pitchFamily="34" charset="0"/>
                <a:cs typeface="Arial" panose="020B0604020202020204" pitchFamily="34" charset="0"/>
              </a:rPr>
              <a:t>Task 1- </a:t>
            </a:r>
            <a:r>
              <a:rPr lang="en-US" sz="1400" dirty="0">
                <a:latin typeface="Arial" panose="020B0604020202020204" pitchFamily="34" charset="0"/>
                <a:cs typeface="Arial" panose="020B0604020202020204" pitchFamily="34" charset="0"/>
              </a:rPr>
              <a:t>Overall, the users found that this task was clear and intuitive, it was easy to navigate through the application on the software prototype. The content of the page was easy to read and digest, one user stated that the contents of the pages were placed effectively </a:t>
            </a:r>
            <a:r>
              <a:rPr lang="en-GB" sz="1400" dirty="0">
                <a:latin typeface="Arial" panose="020B0604020202020204" pitchFamily="34" charset="0"/>
                <a:cs typeface="Arial" panose="020B0604020202020204" pitchFamily="34" charset="0"/>
              </a:rPr>
              <a:t>with</a:t>
            </a:r>
            <a:r>
              <a:rPr lang="en-US" sz="1400" dirty="0">
                <a:latin typeface="Arial" panose="020B0604020202020204" pitchFamily="34" charset="0"/>
                <a:cs typeface="Arial" panose="020B0604020202020204" pitchFamily="34" charset="0"/>
              </a:rPr>
              <a:t> colours that weren’t too harsh on the eyes allowing there to be a moderate balance and that this carried out with the other tasks too. Another user mention that the </a:t>
            </a:r>
            <a:r>
              <a:rPr lang="en-US" sz="1400" dirty="0" err="1">
                <a:latin typeface="Arial" panose="020B0604020202020204" pitchFamily="34" charset="0"/>
                <a:cs typeface="Arial" panose="020B0604020202020204" pitchFamily="34" charset="0"/>
              </a:rPr>
              <a:t>favouriting</a:t>
            </a:r>
            <a:r>
              <a:rPr lang="en-US" sz="1400" dirty="0">
                <a:latin typeface="Arial" panose="020B0604020202020204" pitchFamily="34" charset="0"/>
                <a:cs typeface="Arial" panose="020B0604020202020204" pitchFamily="34" charset="0"/>
              </a:rPr>
              <a:t> feature with the </a:t>
            </a:r>
            <a:r>
              <a:rPr lang="en-US" sz="1400" dirty="0" err="1">
                <a:latin typeface="Arial" panose="020B0604020202020204" pitchFamily="34" charset="0"/>
                <a:cs typeface="Arial" panose="020B0604020202020204" pitchFamily="34" charset="0"/>
              </a:rPr>
              <a:t>colour</a:t>
            </a:r>
            <a:r>
              <a:rPr lang="en-US" sz="1400" dirty="0">
                <a:latin typeface="Arial" panose="020B0604020202020204" pitchFamily="34" charset="0"/>
                <a:cs typeface="Arial" panose="020B0604020202020204" pitchFamily="34" charset="0"/>
              </a:rPr>
              <a:t> change </a:t>
            </a:r>
            <a:r>
              <a:rPr lang="en-GB" sz="1400" dirty="0">
                <a:latin typeface="Arial" panose="020B0604020202020204" pitchFamily="34" charset="0"/>
                <a:cs typeface="Arial" panose="020B0604020202020204" pitchFamily="34" charset="0"/>
              </a:rPr>
              <a:t>delay</a:t>
            </a:r>
            <a:r>
              <a:rPr lang="en-US" sz="1400" dirty="0">
                <a:latin typeface="Arial" panose="020B0604020202020204" pitchFamily="34" charset="0"/>
                <a:cs typeface="Arial" panose="020B0604020202020204" pitchFamily="34" charset="0"/>
              </a:rPr>
              <a:t> was a great add to the page and was visually appealing. After testing, I showed the participants the additional filter screen and </a:t>
            </a:r>
            <a:r>
              <a:rPr lang="en-US" sz="1400" dirty="0" err="1">
                <a:latin typeface="Arial" panose="020B0604020202020204" pitchFamily="34" charset="0"/>
                <a:cs typeface="Arial" panose="020B0604020202020204" pitchFamily="34" charset="0"/>
              </a:rPr>
              <a:t>favourties</a:t>
            </a:r>
            <a:r>
              <a:rPr lang="en-US" sz="1400" dirty="0">
                <a:latin typeface="Arial" panose="020B0604020202020204" pitchFamily="34" charset="0"/>
                <a:cs typeface="Arial" panose="020B0604020202020204" pitchFamily="34" charset="0"/>
              </a:rPr>
              <a:t> list via the accounts page to gain some feedback on the overall cohesiveness of the application. The participants liked the swiping feature that opens more options, they also expressed how the account page could have some more organizational features implemented such as having the </a:t>
            </a:r>
            <a:r>
              <a:rPr lang="en-US" sz="1400" dirty="0" err="1">
                <a:latin typeface="Arial" panose="020B0604020202020204" pitchFamily="34" charset="0"/>
                <a:cs typeface="Arial" panose="020B0604020202020204" pitchFamily="34" charset="0"/>
              </a:rPr>
              <a:t>favourite</a:t>
            </a:r>
            <a:r>
              <a:rPr lang="en-US" sz="1400" dirty="0">
                <a:latin typeface="Arial" panose="020B0604020202020204" pitchFamily="34" charset="0"/>
                <a:cs typeface="Arial" panose="020B0604020202020204" pitchFamily="34" charset="0"/>
              </a:rPr>
              <a:t> list, dark mode and settings buttons in one container to be less cluttered. After looking at the Filter screen that was added a user stated that the filtering options were well thought out but also stated that adding a few more options such as ‘spice level’ could make the option to discover new meals more exciting.</a:t>
            </a:r>
          </a:p>
          <a:p>
            <a:r>
              <a:rPr lang="en-US" sz="1400" b="1" dirty="0">
                <a:latin typeface="Arial" panose="020B0604020202020204" pitchFamily="34" charset="0"/>
                <a:cs typeface="Arial" panose="020B0604020202020204" pitchFamily="34" charset="0"/>
              </a:rPr>
              <a:t>Task 2 and 3- </a:t>
            </a:r>
            <a:r>
              <a:rPr lang="en-US" sz="1400" dirty="0">
                <a:latin typeface="Arial" panose="020B0604020202020204" pitchFamily="34" charset="0"/>
                <a:cs typeface="Arial" panose="020B0604020202020204" pitchFamily="34" charset="0"/>
              </a:rPr>
              <a:t>The participants stated after testing that the flow between the screens in these two tasks were seamless and had a clear way of leading to the completion of the tasks. They were satisfied with the simplicity of navigating through the task and locating recipes in the search screen when completing both tasks. One participant stated that looking at the search page was really engaging due to the images placed as thumbnails being vibrant and </a:t>
            </a:r>
            <a:r>
              <a:rPr lang="en-US" sz="1400" dirty="0" err="1">
                <a:latin typeface="Arial" panose="020B0604020202020204" pitchFamily="34" charset="0"/>
                <a:cs typeface="Arial" panose="020B0604020202020204" pitchFamily="34" charset="0"/>
              </a:rPr>
              <a:t>colourful</a:t>
            </a:r>
            <a:r>
              <a:rPr lang="en-US" sz="1400" dirty="0">
                <a:latin typeface="Arial" panose="020B0604020202020204" pitchFamily="34" charset="0"/>
                <a:cs typeface="Arial" panose="020B0604020202020204" pitchFamily="34" charset="0"/>
              </a:rPr>
              <a:t>. The participant stated that when looking for a new recipe to cook they would look for meals that stand outs to them, so this is great. All the participants mentioned that the calorie counter was a perfect idea as some of them stated that they are keeping track of the calories to follow a certain diet to add to this the users stated that in the individual recipe screens it would be a good idea to add calories somewhere so that users can decide before cooking or adding it to the planner. They also suggested that adding a notification after the user had added an item to the list will let the user keep track of what they added to a degree.</a:t>
            </a:r>
            <a:endParaRPr lang="en-GB" sz="14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BDEFB5D2-A9E0-64AE-E339-4B8BE7AA33F6}"/>
              </a:ext>
            </a:extLst>
          </p:cNvPr>
          <p:cNvSpPr txBox="1"/>
          <p:nvPr/>
        </p:nvSpPr>
        <p:spPr>
          <a:xfrm>
            <a:off x="8410398" y="4729551"/>
            <a:ext cx="4444788" cy="1384995"/>
          </a:xfrm>
          <a:prstGeom prst="rect">
            <a:avLst/>
          </a:prstGeom>
          <a:noFill/>
          <a:ln>
            <a:noFill/>
          </a:ln>
        </p:spPr>
        <p:txBody>
          <a:bodyPr wrap="square" rtlCol="0">
            <a:spAutoFit/>
          </a:bodyPr>
          <a:lstStyle/>
          <a:p>
            <a:r>
              <a:rPr lang="en-GB" sz="1400" dirty="0">
                <a:latin typeface="Arial" panose="020B0604020202020204" pitchFamily="34" charset="0"/>
                <a:cs typeface="Arial" panose="020B0604020202020204" pitchFamily="34" charset="0"/>
              </a:rPr>
              <a:t>From the Single Ease Question, we can determine that the tasks where in fact easy to use overall due to all participants rating every task over 5. With this we can evaluate that the students found the first task slightly more difficult yet were generally content with the ease of use of the application.</a:t>
            </a:r>
          </a:p>
        </p:txBody>
      </p:sp>
      <p:graphicFrame>
        <p:nvGraphicFramePr>
          <p:cNvPr id="22" name="Chart 21">
            <a:extLst>
              <a:ext uri="{FF2B5EF4-FFF2-40B4-BE49-F238E27FC236}">
                <a16:creationId xmlns:a16="http://schemas.microsoft.com/office/drawing/2014/main" id="{F2EF4A90-F245-5AF4-F334-FA739A7B1C05}"/>
              </a:ext>
            </a:extLst>
          </p:cNvPr>
          <p:cNvGraphicFramePr>
            <a:graphicFrameLocks/>
          </p:cNvGraphicFramePr>
          <p:nvPr>
            <p:extLst>
              <p:ext uri="{D42A27DB-BD31-4B8C-83A1-F6EECF244321}">
                <p14:modId xmlns:p14="http://schemas.microsoft.com/office/powerpoint/2010/main" val="2535750027"/>
              </p:ext>
            </p:extLst>
          </p:nvPr>
        </p:nvGraphicFramePr>
        <p:xfrm>
          <a:off x="4542318" y="2961606"/>
          <a:ext cx="3563655" cy="16969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2E59D707-452D-E0D1-A7A6-FCAB47C8D5F5}"/>
              </a:ext>
            </a:extLst>
          </p:cNvPr>
          <p:cNvGraphicFramePr>
            <a:graphicFrameLocks/>
          </p:cNvGraphicFramePr>
          <p:nvPr>
            <p:extLst>
              <p:ext uri="{D42A27DB-BD31-4B8C-83A1-F6EECF244321}">
                <p14:modId xmlns:p14="http://schemas.microsoft.com/office/powerpoint/2010/main" val="429628262"/>
              </p:ext>
            </p:extLst>
          </p:nvPr>
        </p:nvGraphicFramePr>
        <p:xfrm>
          <a:off x="417025" y="2949283"/>
          <a:ext cx="3771258" cy="181015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274372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9530</TotalTime>
  <Words>3778</Words>
  <Application>Microsoft Office PowerPoint</Application>
  <PresentationFormat>A3 Paper (297x420 mm)</PresentationFormat>
  <Paragraphs>149</Paragraphs>
  <Slides>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Harihisan Sumanthiran</dc:creator>
  <cp:lastModifiedBy>HARIHISAN SUMANTHIRAN</cp:lastModifiedBy>
  <cp:revision>16</cp:revision>
  <dcterms:created xsi:type="dcterms:W3CDTF">2023-10-30T18:40:35Z</dcterms:created>
  <dcterms:modified xsi:type="dcterms:W3CDTF">2025-02-02T16:56:24Z</dcterms:modified>
</cp:coreProperties>
</file>